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7" r:id="rId2"/>
  </p:sldMasterIdLst>
  <p:notesMasterIdLst>
    <p:notesMasterId r:id="rId60"/>
  </p:notesMasterIdLst>
  <p:sldIdLst>
    <p:sldId id="256" r:id="rId3"/>
    <p:sldId id="257" r:id="rId4"/>
    <p:sldId id="276" r:id="rId5"/>
    <p:sldId id="278" r:id="rId6"/>
    <p:sldId id="293" r:id="rId7"/>
    <p:sldId id="327" r:id="rId8"/>
    <p:sldId id="328" r:id="rId9"/>
    <p:sldId id="329" r:id="rId10"/>
    <p:sldId id="330" r:id="rId11"/>
    <p:sldId id="331" r:id="rId12"/>
    <p:sldId id="294" r:id="rId13"/>
    <p:sldId id="295" r:id="rId14"/>
    <p:sldId id="296" r:id="rId15"/>
    <p:sldId id="297" r:id="rId16"/>
    <p:sldId id="298" r:id="rId17"/>
    <p:sldId id="299" r:id="rId18"/>
    <p:sldId id="300" r:id="rId19"/>
    <p:sldId id="301" r:id="rId20"/>
    <p:sldId id="302" r:id="rId21"/>
    <p:sldId id="303" r:id="rId22"/>
    <p:sldId id="304" r:id="rId23"/>
    <p:sldId id="305" r:id="rId24"/>
    <p:sldId id="306" r:id="rId25"/>
    <p:sldId id="307" r:id="rId26"/>
    <p:sldId id="308" r:id="rId27"/>
    <p:sldId id="309" r:id="rId28"/>
    <p:sldId id="310" r:id="rId29"/>
    <p:sldId id="311" r:id="rId30"/>
    <p:sldId id="260" r:id="rId31"/>
    <p:sldId id="261" r:id="rId32"/>
    <p:sldId id="262" r:id="rId33"/>
    <p:sldId id="263" r:id="rId34"/>
    <p:sldId id="264" r:id="rId35"/>
    <p:sldId id="265" r:id="rId36"/>
    <p:sldId id="277" r:id="rId37"/>
    <p:sldId id="266" r:id="rId38"/>
    <p:sldId id="337" r:id="rId39"/>
    <p:sldId id="269" r:id="rId40"/>
    <p:sldId id="332" r:id="rId41"/>
    <p:sldId id="333" r:id="rId42"/>
    <p:sldId id="334" r:id="rId43"/>
    <p:sldId id="335" r:id="rId44"/>
    <p:sldId id="336" r:id="rId45"/>
    <p:sldId id="315" r:id="rId46"/>
    <p:sldId id="316" r:id="rId47"/>
    <p:sldId id="317" r:id="rId48"/>
    <p:sldId id="318" r:id="rId49"/>
    <p:sldId id="319" r:id="rId50"/>
    <p:sldId id="320" r:id="rId51"/>
    <p:sldId id="321" r:id="rId52"/>
    <p:sldId id="322" r:id="rId53"/>
    <p:sldId id="323" r:id="rId54"/>
    <p:sldId id="324" r:id="rId55"/>
    <p:sldId id="325" r:id="rId56"/>
    <p:sldId id="326" r:id="rId57"/>
    <p:sldId id="275" r:id="rId58"/>
    <p:sldId id="274" r:id="rId5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555B68F-698D-3149-8685-B4448B6B3EE5}">
          <p14:sldIdLst>
            <p14:sldId id="256"/>
            <p14:sldId id="257"/>
            <p14:sldId id="276"/>
            <p14:sldId id="278"/>
            <p14:sldId id="293"/>
            <p14:sldId id="327"/>
            <p14:sldId id="328"/>
            <p14:sldId id="329"/>
            <p14:sldId id="330"/>
            <p14:sldId id="331"/>
            <p14:sldId id="294"/>
            <p14:sldId id="295"/>
            <p14:sldId id="296"/>
            <p14:sldId id="297"/>
            <p14:sldId id="298"/>
            <p14:sldId id="299"/>
            <p14:sldId id="300"/>
            <p14:sldId id="301"/>
            <p14:sldId id="302"/>
            <p14:sldId id="303"/>
            <p14:sldId id="304"/>
            <p14:sldId id="305"/>
            <p14:sldId id="306"/>
            <p14:sldId id="307"/>
            <p14:sldId id="308"/>
            <p14:sldId id="309"/>
            <p14:sldId id="310"/>
            <p14:sldId id="311"/>
            <p14:sldId id="260"/>
            <p14:sldId id="261"/>
            <p14:sldId id="262"/>
            <p14:sldId id="263"/>
            <p14:sldId id="264"/>
            <p14:sldId id="265"/>
            <p14:sldId id="277"/>
            <p14:sldId id="266"/>
            <p14:sldId id="337"/>
            <p14:sldId id="269"/>
            <p14:sldId id="332"/>
            <p14:sldId id="333"/>
            <p14:sldId id="334"/>
            <p14:sldId id="335"/>
            <p14:sldId id="336"/>
          </p14:sldIdLst>
        </p14:section>
        <p14:section name="Untitled Section" id="{39A98F9D-EAD5-5D44-B88E-8827498D7F50}">
          <p14:sldIdLst>
            <p14:sldId id="315"/>
            <p14:sldId id="316"/>
            <p14:sldId id="317"/>
            <p14:sldId id="318"/>
            <p14:sldId id="319"/>
            <p14:sldId id="320"/>
            <p14:sldId id="321"/>
            <p14:sldId id="322"/>
            <p14:sldId id="323"/>
            <p14:sldId id="324"/>
            <p14:sldId id="325"/>
            <p14:sldId id="326"/>
            <p14:sldId id="275"/>
            <p14:sldId id="274"/>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5647" autoAdjust="0"/>
  </p:normalViewPr>
  <p:slideViewPr>
    <p:cSldViewPr snapToGrid="0" snapToObjects="1">
      <p:cViewPr>
        <p:scale>
          <a:sx n="100" d="100"/>
          <a:sy n="100" d="100"/>
        </p:scale>
        <p:origin x="-1048"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63" Type="http://schemas.openxmlformats.org/officeDocument/2006/relationships/viewProps" Target="viewProps.xml"/><Relationship Id="rId64" Type="http://schemas.openxmlformats.org/officeDocument/2006/relationships/theme" Target="theme/theme1.xml"/><Relationship Id="rId65" Type="http://schemas.openxmlformats.org/officeDocument/2006/relationships/tableStyles" Target="tableStyles.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60" Type="http://schemas.openxmlformats.org/officeDocument/2006/relationships/notesMaster" Target="notesMasters/notesMaster1.xml"/><Relationship Id="rId61" Type="http://schemas.openxmlformats.org/officeDocument/2006/relationships/printerSettings" Target="printerSettings/printerSettings1.bin"/><Relationship Id="rId62" Type="http://schemas.openxmlformats.org/officeDocument/2006/relationships/presProps" Target="presProp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F641EE4-C4BA-7B4B-BAF1-7C4510676845}" type="datetimeFigureOut">
              <a:rPr lang="en-US" smtClean="0"/>
              <a:t>2/29/16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44BB694-1240-B749-8C0D-D916D551859A}" type="slidenum">
              <a:rPr lang="en-US" smtClean="0"/>
              <a:t>‹#›</a:t>
            </a:fld>
            <a:endParaRPr lang="en-US"/>
          </a:p>
        </p:txBody>
      </p:sp>
    </p:spTree>
    <p:extLst>
      <p:ext uri="{BB962C8B-B14F-4D97-AF65-F5344CB8AC3E}">
        <p14:creationId xmlns:p14="http://schemas.microsoft.com/office/powerpoint/2010/main" val="50735455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 you for</a:t>
            </a:r>
            <a:r>
              <a:rPr lang="en-US" baseline="0" dirty="0" smtClean="0"/>
              <a:t> attending the third and final section of our three-part webinar </a:t>
            </a:r>
            <a:r>
              <a:rPr lang="en-US" baseline="0" dirty="0" smtClean="0"/>
              <a:t>series involving Human Subject protection challenges in PCOR.  My name is Anna de la Motte and the I’m the manager of this project.  The topic of our third webinar is “Preparing Patients and other stakeholders to uphold ethical research principles.  The webinar includes presentations of three training programs designed to provide non-researchers with an understanding and background in human subjects protection.</a:t>
            </a:r>
            <a:endParaRPr lang="en-US" dirty="0"/>
          </a:p>
        </p:txBody>
      </p:sp>
      <p:sp>
        <p:nvSpPr>
          <p:cNvPr id="4" name="Slide Number Placeholder 3"/>
          <p:cNvSpPr>
            <a:spLocks noGrp="1"/>
          </p:cNvSpPr>
          <p:nvPr>
            <p:ph type="sldNum" sz="quarter" idx="10"/>
          </p:nvPr>
        </p:nvSpPr>
        <p:spPr/>
        <p:txBody>
          <a:bodyPr/>
          <a:lstStyle/>
          <a:p>
            <a:fld id="{D44BB694-1240-B749-8C0D-D916D551859A}" type="slidenum">
              <a:rPr lang="en-US" smtClean="0"/>
              <a:t>1</a:t>
            </a:fld>
            <a:endParaRPr lang="en-US"/>
          </a:p>
        </p:txBody>
      </p:sp>
    </p:spTree>
    <p:extLst>
      <p:ext uri="{BB962C8B-B14F-4D97-AF65-F5344CB8AC3E}">
        <p14:creationId xmlns:p14="http://schemas.microsoft.com/office/powerpoint/2010/main" val="41488009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4BB694-1240-B749-8C0D-D916D551859A}" type="slidenum">
              <a:rPr lang="en-US" smtClean="0"/>
              <a:t>12</a:t>
            </a:fld>
            <a:endParaRPr lang="en-US"/>
          </a:p>
        </p:txBody>
      </p:sp>
    </p:spTree>
    <p:extLst>
      <p:ext uri="{BB962C8B-B14F-4D97-AF65-F5344CB8AC3E}">
        <p14:creationId xmlns:p14="http://schemas.microsoft.com/office/powerpoint/2010/main" val="14041081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4BB694-1240-B749-8C0D-D916D551859A}" type="slidenum">
              <a:rPr lang="en-US" smtClean="0"/>
              <a:t>13</a:t>
            </a:fld>
            <a:endParaRPr lang="en-US"/>
          </a:p>
        </p:txBody>
      </p:sp>
    </p:spTree>
    <p:extLst>
      <p:ext uri="{BB962C8B-B14F-4D97-AF65-F5344CB8AC3E}">
        <p14:creationId xmlns:p14="http://schemas.microsoft.com/office/powerpoint/2010/main" val="28680016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4BB694-1240-B749-8C0D-D916D551859A}" type="slidenum">
              <a:rPr lang="en-US" smtClean="0"/>
              <a:t>14</a:t>
            </a:fld>
            <a:endParaRPr lang="en-US"/>
          </a:p>
        </p:txBody>
      </p:sp>
    </p:spTree>
    <p:extLst>
      <p:ext uri="{BB962C8B-B14F-4D97-AF65-F5344CB8AC3E}">
        <p14:creationId xmlns:p14="http://schemas.microsoft.com/office/powerpoint/2010/main" val="26779614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4BB694-1240-B749-8C0D-D916D551859A}" type="slidenum">
              <a:rPr lang="en-US" smtClean="0"/>
              <a:t>15</a:t>
            </a:fld>
            <a:endParaRPr lang="en-US"/>
          </a:p>
        </p:txBody>
      </p:sp>
    </p:spTree>
    <p:extLst>
      <p:ext uri="{BB962C8B-B14F-4D97-AF65-F5344CB8AC3E}">
        <p14:creationId xmlns:p14="http://schemas.microsoft.com/office/powerpoint/2010/main" val="21436213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4BB694-1240-B749-8C0D-D916D551859A}" type="slidenum">
              <a:rPr lang="en-US" smtClean="0"/>
              <a:t>16</a:t>
            </a:fld>
            <a:endParaRPr lang="en-US"/>
          </a:p>
        </p:txBody>
      </p:sp>
    </p:spTree>
    <p:extLst>
      <p:ext uri="{BB962C8B-B14F-4D97-AF65-F5344CB8AC3E}">
        <p14:creationId xmlns:p14="http://schemas.microsoft.com/office/powerpoint/2010/main" val="34721241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4BB694-1240-B749-8C0D-D916D551859A}" type="slidenum">
              <a:rPr lang="en-US" smtClean="0"/>
              <a:t>17</a:t>
            </a:fld>
            <a:endParaRPr lang="en-US"/>
          </a:p>
        </p:txBody>
      </p:sp>
    </p:spTree>
    <p:extLst>
      <p:ext uri="{BB962C8B-B14F-4D97-AF65-F5344CB8AC3E}">
        <p14:creationId xmlns:p14="http://schemas.microsoft.com/office/powerpoint/2010/main" val="27978367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4BB694-1240-B749-8C0D-D916D551859A}" type="slidenum">
              <a:rPr lang="en-US" smtClean="0"/>
              <a:t>18</a:t>
            </a:fld>
            <a:endParaRPr lang="en-US"/>
          </a:p>
        </p:txBody>
      </p:sp>
    </p:spTree>
    <p:extLst>
      <p:ext uri="{BB962C8B-B14F-4D97-AF65-F5344CB8AC3E}">
        <p14:creationId xmlns:p14="http://schemas.microsoft.com/office/powerpoint/2010/main" val="1915756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4BB694-1240-B749-8C0D-D916D551859A}" type="slidenum">
              <a:rPr lang="en-US" smtClean="0"/>
              <a:t>19</a:t>
            </a:fld>
            <a:endParaRPr lang="en-US"/>
          </a:p>
        </p:txBody>
      </p:sp>
    </p:spTree>
    <p:extLst>
      <p:ext uri="{BB962C8B-B14F-4D97-AF65-F5344CB8AC3E}">
        <p14:creationId xmlns:p14="http://schemas.microsoft.com/office/powerpoint/2010/main" val="40068755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4BB694-1240-B749-8C0D-D916D551859A}" type="slidenum">
              <a:rPr lang="en-US" smtClean="0"/>
              <a:t>20</a:t>
            </a:fld>
            <a:endParaRPr lang="en-US"/>
          </a:p>
        </p:txBody>
      </p:sp>
    </p:spTree>
    <p:extLst>
      <p:ext uri="{BB962C8B-B14F-4D97-AF65-F5344CB8AC3E}">
        <p14:creationId xmlns:p14="http://schemas.microsoft.com/office/powerpoint/2010/main" val="2700832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4BB694-1240-B749-8C0D-D916D551859A}" type="slidenum">
              <a:rPr lang="en-US" smtClean="0"/>
              <a:t>21</a:t>
            </a:fld>
            <a:endParaRPr lang="en-US"/>
          </a:p>
        </p:txBody>
      </p:sp>
    </p:spTree>
    <p:extLst>
      <p:ext uri="{BB962C8B-B14F-4D97-AF65-F5344CB8AC3E}">
        <p14:creationId xmlns:p14="http://schemas.microsoft.com/office/powerpoint/2010/main" val="35985685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Anna</a:t>
            </a:r>
            <a:r>
              <a:rPr lang="en-US" baseline="0" dirty="0" smtClean="0"/>
              <a:t> de la Motte (Project Manager) provide some information about the webinar platform.</a:t>
            </a:r>
          </a:p>
          <a:p>
            <a:endParaRPr lang="en-US" baseline="0" dirty="0" smtClean="0"/>
          </a:p>
          <a:p>
            <a:r>
              <a:rPr lang="en-US" baseline="0" dirty="0" smtClean="0"/>
              <a:t>I </a:t>
            </a:r>
            <a:r>
              <a:rPr lang="en-US" baseline="0" dirty="0" smtClean="0"/>
              <a:t>want to briefly go over a couple points regarding site functionality</a:t>
            </a:r>
            <a:r>
              <a:rPr lang="en-US" baseline="0" dirty="0" smtClean="0"/>
              <a:t>.  First I want to point out that the session is being recorded, so that it can later be shared with others.  I also want to mention that because of the size of the call, attendees lines are muted.  We encourage and hope, however, that you will ask questions using the CHAT box.  Please not who you would like to answer your questions, so that we know what presenter to direct the question to.</a:t>
            </a:r>
            <a:endParaRPr lang="en-US" dirty="0"/>
          </a:p>
        </p:txBody>
      </p:sp>
      <p:sp>
        <p:nvSpPr>
          <p:cNvPr id="4" name="Slide Number Placeholder 3"/>
          <p:cNvSpPr>
            <a:spLocks noGrp="1"/>
          </p:cNvSpPr>
          <p:nvPr>
            <p:ph type="sldNum" sz="quarter" idx="10"/>
          </p:nvPr>
        </p:nvSpPr>
        <p:spPr/>
        <p:txBody>
          <a:bodyPr/>
          <a:lstStyle/>
          <a:p>
            <a:fld id="{D7190B4F-3C10-B340-B2B6-5DB33E7FDDD1}" type="slidenum">
              <a:rPr lang="en-US" smtClean="0"/>
              <a:t>2</a:t>
            </a:fld>
            <a:endParaRPr lang="en-US"/>
          </a:p>
        </p:txBody>
      </p:sp>
    </p:spTree>
    <p:extLst>
      <p:ext uri="{BB962C8B-B14F-4D97-AF65-F5344CB8AC3E}">
        <p14:creationId xmlns:p14="http://schemas.microsoft.com/office/powerpoint/2010/main" val="38598958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4BB694-1240-B749-8C0D-D916D551859A}" type="slidenum">
              <a:rPr lang="en-US" smtClean="0"/>
              <a:t>22</a:t>
            </a:fld>
            <a:endParaRPr lang="en-US"/>
          </a:p>
        </p:txBody>
      </p:sp>
    </p:spTree>
    <p:extLst>
      <p:ext uri="{BB962C8B-B14F-4D97-AF65-F5344CB8AC3E}">
        <p14:creationId xmlns:p14="http://schemas.microsoft.com/office/powerpoint/2010/main" val="1563959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4BB694-1240-B749-8C0D-D916D551859A}" type="slidenum">
              <a:rPr lang="en-US" smtClean="0"/>
              <a:t>23</a:t>
            </a:fld>
            <a:endParaRPr lang="en-US"/>
          </a:p>
        </p:txBody>
      </p:sp>
    </p:spTree>
    <p:extLst>
      <p:ext uri="{BB962C8B-B14F-4D97-AF65-F5344CB8AC3E}">
        <p14:creationId xmlns:p14="http://schemas.microsoft.com/office/powerpoint/2010/main" val="26826533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4BB694-1240-B749-8C0D-D916D551859A}" type="slidenum">
              <a:rPr lang="en-US" smtClean="0"/>
              <a:t>24</a:t>
            </a:fld>
            <a:endParaRPr lang="en-US"/>
          </a:p>
        </p:txBody>
      </p:sp>
    </p:spTree>
    <p:extLst>
      <p:ext uri="{BB962C8B-B14F-4D97-AF65-F5344CB8AC3E}">
        <p14:creationId xmlns:p14="http://schemas.microsoft.com/office/powerpoint/2010/main" val="4283949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Examples of</a:t>
            </a:r>
            <a:r>
              <a:rPr lang="en-US" baseline="0" dirty="0" smtClean="0"/>
              <a:t> education and activity</a:t>
            </a:r>
            <a:endParaRPr lang="en-US" dirty="0"/>
          </a:p>
        </p:txBody>
      </p:sp>
      <p:sp>
        <p:nvSpPr>
          <p:cNvPr id="4" name="Slide Number Placeholder 3"/>
          <p:cNvSpPr>
            <a:spLocks noGrp="1"/>
          </p:cNvSpPr>
          <p:nvPr>
            <p:ph type="sldNum" sz="quarter" idx="10"/>
          </p:nvPr>
        </p:nvSpPr>
        <p:spPr/>
        <p:txBody>
          <a:bodyPr/>
          <a:lstStyle/>
          <a:p>
            <a:fld id="{8099A5F1-2FD3-45B1-A265-5935A7F70C21}"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23396053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 of quiz – there is a quiz</a:t>
            </a:r>
            <a:r>
              <a:rPr lang="en-US" baseline="0" dirty="0" smtClean="0"/>
              <a:t> at the end of each of 4 sections. Must answer all questions correctly to proceed to next module. Can go back and review training information if you get question(s) wrong.</a:t>
            </a:r>
            <a:endParaRPr lang="en-US" dirty="0"/>
          </a:p>
        </p:txBody>
      </p:sp>
      <p:sp>
        <p:nvSpPr>
          <p:cNvPr id="4" name="Slide Number Placeholder 3"/>
          <p:cNvSpPr>
            <a:spLocks noGrp="1"/>
          </p:cNvSpPr>
          <p:nvPr>
            <p:ph type="sldNum" sz="quarter" idx="10"/>
          </p:nvPr>
        </p:nvSpPr>
        <p:spPr/>
        <p:txBody>
          <a:bodyPr/>
          <a:lstStyle/>
          <a:p>
            <a:fld id="{8099A5F1-2FD3-45B1-A265-5935A7F70C21}"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12958840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4BB694-1240-B749-8C0D-D916D551859A}" type="slidenum">
              <a:rPr lang="en-US" smtClean="0"/>
              <a:t>27</a:t>
            </a:fld>
            <a:endParaRPr lang="en-US"/>
          </a:p>
        </p:txBody>
      </p:sp>
    </p:spTree>
    <p:extLst>
      <p:ext uri="{BB962C8B-B14F-4D97-AF65-F5344CB8AC3E}">
        <p14:creationId xmlns:p14="http://schemas.microsoft.com/office/powerpoint/2010/main" val="37092100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 you,</a:t>
            </a:r>
            <a:r>
              <a:rPr lang="en-US" baseline="0" dirty="0" smtClean="0"/>
              <a:t> Karen!  Our next presenter is Emily Anderson, a professor at Loyola University in Chicago</a:t>
            </a:r>
            <a:endParaRPr lang="en-US" dirty="0"/>
          </a:p>
        </p:txBody>
      </p:sp>
      <p:sp>
        <p:nvSpPr>
          <p:cNvPr id="4" name="Slide Number Placeholder 3"/>
          <p:cNvSpPr>
            <a:spLocks noGrp="1"/>
          </p:cNvSpPr>
          <p:nvPr>
            <p:ph type="sldNum" sz="quarter" idx="10"/>
          </p:nvPr>
        </p:nvSpPr>
        <p:spPr/>
        <p:txBody>
          <a:bodyPr/>
          <a:lstStyle/>
          <a:p>
            <a:fld id="{D44BB694-1240-B749-8C0D-D916D551859A}" type="slidenum">
              <a:rPr lang="en-US" smtClean="0"/>
              <a:t>28</a:t>
            </a:fld>
            <a:endParaRPr lang="en-US"/>
          </a:p>
        </p:txBody>
      </p:sp>
    </p:spTree>
    <p:extLst>
      <p:ext uri="{BB962C8B-B14F-4D97-AF65-F5344CB8AC3E}">
        <p14:creationId xmlns:p14="http://schemas.microsoft.com/office/powerpoint/2010/main" val="36852208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4BB694-1240-B749-8C0D-D916D551859A}" type="slidenum">
              <a:rPr lang="en-US" smtClean="0"/>
              <a:t>29</a:t>
            </a:fld>
            <a:endParaRPr lang="en-US"/>
          </a:p>
        </p:txBody>
      </p:sp>
    </p:spTree>
    <p:extLst>
      <p:ext uri="{BB962C8B-B14F-4D97-AF65-F5344CB8AC3E}">
        <p14:creationId xmlns:p14="http://schemas.microsoft.com/office/powerpoint/2010/main" val="1690185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4BB694-1240-B749-8C0D-D916D551859A}" type="slidenum">
              <a:rPr lang="en-US" smtClean="0"/>
              <a:t>30</a:t>
            </a:fld>
            <a:endParaRPr lang="en-US"/>
          </a:p>
        </p:txBody>
      </p:sp>
    </p:spTree>
    <p:extLst>
      <p:ext uri="{BB962C8B-B14F-4D97-AF65-F5344CB8AC3E}">
        <p14:creationId xmlns:p14="http://schemas.microsoft.com/office/powerpoint/2010/main" val="11151831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4BB694-1240-B749-8C0D-D916D551859A}" type="slidenum">
              <a:rPr lang="en-US" smtClean="0"/>
              <a:t>31</a:t>
            </a:fld>
            <a:endParaRPr lang="en-US"/>
          </a:p>
        </p:txBody>
      </p:sp>
    </p:spTree>
    <p:extLst>
      <p:ext uri="{BB962C8B-B14F-4D97-AF65-F5344CB8AC3E}">
        <p14:creationId xmlns:p14="http://schemas.microsoft.com/office/powerpoint/2010/main" val="30500934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a:t>
            </a:r>
            <a:r>
              <a:rPr lang="en-US" baseline="0" dirty="0" smtClean="0"/>
              <a:t> want to quickly review the work that has been done so far, and give a quick plug for our final activity.  Looking at the chart here, we </a:t>
            </a:r>
            <a:r>
              <a:rPr lang="en-US" baseline="0" dirty="0" smtClean="0"/>
              <a:t>gave elicitation </a:t>
            </a:r>
            <a:r>
              <a:rPr lang="en-US" baseline="0" dirty="0" smtClean="0"/>
              <a:t>surveys </a:t>
            </a:r>
            <a:r>
              <a:rPr lang="en-US" baseline="0" dirty="0" smtClean="0"/>
              <a:t>to </a:t>
            </a:r>
            <a:r>
              <a:rPr lang="en-US" baseline="0" dirty="0" smtClean="0"/>
              <a:t>attendees from </a:t>
            </a:r>
            <a:r>
              <a:rPr lang="en-US" baseline="0" dirty="0" smtClean="0"/>
              <a:t>webinars </a:t>
            </a:r>
            <a:r>
              <a:rPr lang="en-US" baseline="0" dirty="0" smtClean="0"/>
              <a:t>1 and </a:t>
            </a:r>
            <a:r>
              <a:rPr lang="en-US" baseline="0" dirty="0" smtClean="0"/>
              <a:t>2, and asked them </a:t>
            </a:r>
            <a:r>
              <a:rPr lang="en-US" baseline="0" dirty="0" smtClean="0"/>
              <a:t>to list human subjects protection initiatives that they thought </a:t>
            </a:r>
            <a:r>
              <a:rPr lang="en-US" baseline="0" dirty="0" smtClean="0"/>
              <a:t>would be of </a:t>
            </a:r>
            <a:r>
              <a:rPr lang="en-US" baseline="0" dirty="0" smtClean="0"/>
              <a:t>greatest importance to the PCOR community.</a:t>
            </a:r>
          </a:p>
          <a:p>
            <a:endParaRPr lang="en-US" baseline="0" dirty="0" smtClean="0"/>
          </a:p>
          <a:p>
            <a:r>
              <a:rPr lang="en-US" baseline="0" dirty="0" smtClean="0"/>
              <a:t>This chart shows the number of responses from each stakeholder group.  We had a great turnout with 10 </a:t>
            </a:r>
            <a:r>
              <a:rPr lang="en-US" baseline="0" dirty="0" err="1" smtClean="0"/>
              <a:t>i</a:t>
            </a:r>
            <a:r>
              <a:rPr lang="en-US" baseline="0" dirty="0" smtClean="0"/>
              <a:t>/r responses, 17 from other study staff (including coordinators and others), 16 from our IRB members and leaders, and 2 from patients and other stakeholders. </a:t>
            </a:r>
          </a:p>
          <a:p>
            <a:endParaRPr lang="en-US" baseline="0" dirty="0" smtClean="0"/>
          </a:p>
          <a:p>
            <a:r>
              <a:rPr lang="en-US" baseline="0" dirty="0" smtClean="0"/>
              <a:t>We compiled… </a:t>
            </a:r>
            <a:r>
              <a:rPr lang="en-US" baseline="0" dirty="0" smtClean="0"/>
              <a:t>(specific to PCOR, as well as other types of participatory research.  This list has been put up on a codigital website.   Tomorrow</a:t>
            </a:r>
            <a:r>
              <a:rPr lang="en-US" baseline="0" dirty="0" smtClean="0"/>
              <a:t>, I will be sending a personalized codigital </a:t>
            </a:r>
            <a:r>
              <a:rPr lang="en-US" baseline="0" dirty="0" smtClean="0"/>
              <a:t>link that will allow attendees to participate in codigital.  WE think it’s a really interesting platform that allows participants to do a number of things.   Lastly, and we think most importantly, it gives people the ability to prioritize that list of initiatives.  We’re really interested in seeing what rises to the top.</a:t>
            </a:r>
            <a:endParaRPr lang="en-US" dirty="0"/>
          </a:p>
        </p:txBody>
      </p:sp>
      <p:sp>
        <p:nvSpPr>
          <p:cNvPr id="4" name="Slide Number Placeholder 3"/>
          <p:cNvSpPr>
            <a:spLocks noGrp="1"/>
          </p:cNvSpPr>
          <p:nvPr>
            <p:ph type="sldNum" sz="quarter" idx="10"/>
          </p:nvPr>
        </p:nvSpPr>
        <p:spPr/>
        <p:txBody>
          <a:bodyPr/>
          <a:lstStyle/>
          <a:p>
            <a:fld id="{D44BB694-1240-B749-8C0D-D916D551859A}" type="slidenum">
              <a:rPr lang="en-US" smtClean="0"/>
              <a:t>3</a:t>
            </a:fld>
            <a:endParaRPr lang="en-US"/>
          </a:p>
        </p:txBody>
      </p:sp>
    </p:spTree>
    <p:extLst>
      <p:ext uri="{BB962C8B-B14F-4D97-AF65-F5344CB8AC3E}">
        <p14:creationId xmlns:p14="http://schemas.microsoft.com/office/powerpoint/2010/main" val="41626439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Flexible</a:t>
            </a:r>
          </a:p>
          <a:p>
            <a:r>
              <a:rPr lang="en-US" dirty="0" smtClean="0"/>
              <a:t>Delivered by a human in group setting</a:t>
            </a:r>
          </a:p>
          <a:p>
            <a:r>
              <a:rPr lang="en-US" dirty="0" smtClean="0"/>
              <a:t>Focus on practical skills and day-to-day situations</a:t>
            </a:r>
          </a:p>
          <a:p>
            <a:r>
              <a:rPr lang="en-US" dirty="0" smtClean="0"/>
              <a:t>Team-based and role specific</a:t>
            </a:r>
          </a:p>
          <a:p>
            <a:r>
              <a:rPr lang="en-US" dirty="0" smtClean="0"/>
              <a:t>Easily integrated with protocol specific training</a:t>
            </a:r>
          </a:p>
          <a:p>
            <a:r>
              <a:rPr lang="en-US" dirty="0" smtClean="0"/>
              <a:t>Emphasize communication, asking questions, speaking up</a:t>
            </a:r>
          </a:p>
          <a:p>
            <a:r>
              <a:rPr lang="en-US" dirty="0" smtClean="0"/>
              <a:t>Training is not a “one and done”; continuing education and support critical</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D44BB694-1240-B749-8C0D-D916D551859A}" type="slidenum">
              <a:rPr lang="en-US" smtClean="0"/>
              <a:t>32</a:t>
            </a:fld>
            <a:endParaRPr lang="en-US"/>
          </a:p>
        </p:txBody>
      </p:sp>
    </p:spTree>
    <p:extLst>
      <p:ext uri="{BB962C8B-B14F-4D97-AF65-F5344CB8AC3E}">
        <p14:creationId xmlns:p14="http://schemas.microsoft.com/office/powerpoint/2010/main" val="11595188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4BB694-1240-B749-8C0D-D916D551859A}" type="slidenum">
              <a:rPr lang="en-US" smtClean="0"/>
              <a:t>33</a:t>
            </a:fld>
            <a:endParaRPr lang="en-US"/>
          </a:p>
        </p:txBody>
      </p:sp>
    </p:spTree>
    <p:extLst>
      <p:ext uri="{BB962C8B-B14F-4D97-AF65-F5344CB8AC3E}">
        <p14:creationId xmlns:p14="http://schemas.microsoft.com/office/powerpoint/2010/main" val="4700470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4BB694-1240-B749-8C0D-D916D551859A}" type="slidenum">
              <a:rPr lang="en-US" smtClean="0"/>
              <a:t>34</a:t>
            </a:fld>
            <a:endParaRPr lang="en-US"/>
          </a:p>
        </p:txBody>
      </p:sp>
    </p:spTree>
    <p:extLst>
      <p:ext uri="{BB962C8B-B14F-4D97-AF65-F5344CB8AC3E}">
        <p14:creationId xmlns:p14="http://schemas.microsoft.com/office/powerpoint/2010/main" val="33545785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4BB694-1240-B749-8C0D-D916D551859A}" type="slidenum">
              <a:rPr lang="en-US" smtClean="0"/>
              <a:t>35</a:t>
            </a:fld>
            <a:endParaRPr lang="en-US"/>
          </a:p>
        </p:txBody>
      </p:sp>
    </p:spTree>
    <p:extLst>
      <p:ext uri="{BB962C8B-B14F-4D97-AF65-F5344CB8AC3E}">
        <p14:creationId xmlns:p14="http://schemas.microsoft.com/office/powerpoint/2010/main" val="22435132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And importantly resources to help you “sell” to your IRB</a:t>
            </a:r>
          </a:p>
          <a:p>
            <a:endParaRPr lang="en-US" dirty="0"/>
          </a:p>
        </p:txBody>
      </p:sp>
      <p:sp>
        <p:nvSpPr>
          <p:cNvPr id="4" name="Slide Number Placeholder 3"/>
          <p:cNvSpPr>
            <a:spLocks noGrp="1"/>
          </p:cNvSpPr>
          <p:nvPr>
            <p:ph type="sldNum" sz="quarter" idx="10"/>
          </p:nvPr>
        </p:nvSpPr>
        <p:spPr/>
        <p:txBody>
          <a:bodyPr/>
          <a:lstStyle/>
          <a:p>
            <a:fld id="{D44BB694-1240-B749-8C0D-D916D551859A}" type="slidenum">
              <a:rPr lang="en-US" smtClean="0"/>
              <a:t>36</a:t>
            </a:fld>
            <a:endParaRPr lang="en-US"/>
          </a:p>
        </p:txBody>
      </p:sp>
    </p:spTree>
    <p:extLst>
      <p:ext uri="{BB962C8B-B14F-4D97-AF65-F5344CB8AC3E}">
        <p14:creationId xmlns:p14="http://schemas.microsoft.com/office/powerpoint/2010/main" val="19941964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smtClean="0"/>
              <a:t>What makes </a:t>
            </a:r>
            <a:r>
              <a:rPr lang="en-US" u="sng" dirty="0" err="1" smtClean="0"/>
              <a:t>CIRtification</a:t>
            </a:r>
            <a:r>
              <a:rPr lang="en-US" u="sng" dirty="0" smtClean="0"/>
              <a:t> attractive?</a:t>
            </a:r>
          </a:p>
          <a:p>
            <a:endParaRPr lang="en-US" u="sng" dirty="0" smtClean="0"/>
          </a:p>
          <a:p>
            <a:r>
              <a:rPr lang="en-US" u="sng" dirty="0" smtClean="0"/>
              <a:t>TO: Human Research Protections Administrators</a:t>
            </a:r>
          </a:p>
          <a:p>
            <a:pPr lvl="1"/>
            <a:r>
              <a:rPr lang="en-US" dirty="0" smtClean="0"/>
              <a:t>Comprehensive coverage of standard HSP topics</a:t>
            </a:r>
          </a:p>
          <a:p>
            <a:pPr lvl="1"/>
            <a:r>
              <a:rPr lang="en-US" dirty="0" smtClean="0"/>
              <a:t>Cross comparison with “CITI” online modules</a:t>
            </a:r>
          </a:p>
          <a:p>
            <a:pPr lvl="1"/>
            <a:r>
              <a:rPr lang="en-US" dirty="0" smtClean="0"/>
              <a:t>Experienced trainers available</a:t>
            </a:r>
          </a:p>
          <a:p>
            <a:pPr marL="411480" lvl="1" indent="0">
              <a:buNone/>
            </a:pPr>
            <a:endParaRPr lang="en-US" dirty="0" smtClean="0"/>
          </a:p>
          <a:p>
            <a:r>
              <a:rPr lang="en-US" u="sng" dirty="0" smtClean="0"/>
              <a:t>To: Academic Investigators</a:t>
            </a:r>
          </a:p>
          <a:p>
            <a:pPr lvl="1"/>
            <a:r>
              <a:rPr lang="en-US" dirty="0" smtClean="0"/>
              <a:t>Readily available materials; No need to reinvent the wheel</a:t>
            </a:r>
          </a:p>
          <a:p>
            <a:pPr lvl="1"/>
            <a:r>
              <a:rPr lang="en-US" dirty="0" smtClean="0"/>
              <a:t>Low burden on staff and community partners</a:t>
            </a:r>
          </a:p>
          <a:p>
            <a:pPr lvl="1"/>
            <a:r>
              <a:rPr lang="en-US" dirty="0" smtClean="0"/>
              <a:t>Acceptable to IRBs</a:t>
            </a:r>
          </a:p>
          <a:p>
            <a:pPr marL="411480" lvl="1" indent="0">
              <a:buNone/>
            </a:pPr>
            <a:endParaRPr lang="en-US" dirty="0" smtClean="0"/>
          </a:p>
          <a:p>
            <a:r>
              <a:rPr lang="en-US" u="sng" dirty="0" smtClean="0"/>
              <a:t>To: Community Research Partners</a:t>
            </a:r>
          </a:p>
          <a:p>
            <a:pPr lvl="1"/>
            <a:r>
              <a:rPr lang="en-US" dirty="0" smtClean="0"/>
              <a:t>Low burden</a:t>
            </a:r>
          </a:p>
          <a:p>
            <a:pPr lvl="1"/>
            <a:r>
              <a:rPr lang="en-US" dirty="0" smtClean="0"/>
              <a:t>In person, interactive</a:t>
            </a:r>
          </a:p>
          <a:p>
            <a:pPr lvl="1"/>
            <a:r>
              <a:rPr lang="en-US" dirty="0" smtClean="0"/>
              <a:t>Directly applicable to everyday roles</a:t>
            </a:r>
          </a:p>
          <a:p>
            <a:endParaRPr lang="en-US" dirty="0"/>
          </a:p>
        </p:txBody>
      </p:sp>
      <p:sp>
        <p:nvSpPr>
          <p:cNvPr id="4" name="Slide Number Placeholder 3"/>
          <p:cNvSpPr>
            <a:spLocks noGrp="1"/>
          </p:cNvSpPr>
          <p:nvPr>
            <p:ph type="sldNum" sz="quarter" idx="10"/>
          </p:nvPr>
        </p:nvSpPr>
        <p:spPr/>
        <p:txBody>
          <a:bodyPr/>
          <a:lstStyle/>
          <a:p>
            <a:fld id="{D44BB694-1240-B749-8C0D-D916D551859A}" type="slidenum">
              <a:rPr lang="en-US" smtClean="0"/>
              <a:t>37</a:t>
            </a:fld>
            <a:endParaRPr lang="en-US"/>
          </a:p>
        </p:txBody>
      </p:sp>
    </p:spTree>
    <p:extLst>
      <p:ext uri="{BB962C8B-B14F-4D97-AF65-F5344CB8AC3E}">
        <p14:creationId xmlns:p14="http://schemas.microsoft.com/office/powerpoint/2010/main" val="12987814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Still felt that something was missing</a:t>
            </a:r>
          </a:p>
          <a:p>
            <a:endParaRPr lang="en-US" dirty="0" smtClean="0"/>
          </a:p>
          <a:p>
            <a:r>
              <a:rPr lang="en-US" dirty="0" smtClean="0"/>
              <a:t>Goals to show community partners as experts</a:t>
            </a:r>
          </a:p>
          <a:p>
            <a:r>
              <a:rPr lang="en-US" dirty="0" smtClean="0"/>
              <a:t>Discuss lessons learned but</a:t>
            </a:r>
            <a:r>
              <a:rPr lang="en-US" baseline="0" dirty="0" smtClean="0"/>
              <a:t> not compare good vs. bad</a:t>
            </a:r>
          </a:p>
          <a:p>
            <a:r>
              <a:rPr lang="en-US" baseline="0" dirty="0" smtClean="0"/>
              <a:t>Show the kinds of questions that participants might have</a:t>
            </a:r>
          </a:p>
          <a:p>
            <a:r>
              <a:rPr lang="en-US" baseline="0" dirty="0" smtClean="0"/>
              <a:t>Demonstrate link between properly recruiting and obtaining informed consent and study follow up</a:t>
            </a:r>
            <a:endParaRPr lang="en-US" dirty="0" smtClean="0"/>
          </a:p>
          <a:p>
            <a:endParaRPr lang="en-US" dirty="0" smtClean="0"/>
          </a:p>
          <a:p>
            <a:endParaRPr lang="en-US" dirty="0" smtClean="0"/>
          </a:p>
          <a:p>
            <a:endParaRPr lang="en-US" dirty="0" smtClean="0"/>
          </a:p>
          <a:p>
            <a:r>
              <a:rPr lang="en-US" dirty="0" smtClean="0"/>
              <a:t>Understanding/examples</a:t>
            </a:r>
            <a:r>
              <a:rPr lang="en-US" baseline="0" dirty="0" smtClean="0"/>
              <a:t> of valid informed consent (@ 5:30) show 1-2 minutes</a:t>
            </a:r>
          </a:p>
          <a:p>
            <a:r>
              <a:rPr lang="en-US" baseline="0" dirty="0" smtClean="0"/>
              <a:t>Voluntariness discussion 0:00 – 1:37 </a:t>
            </a:r>
          </a:p>
          <a:p>
            <a:r>
              <a:rPr lang="en-US" baseline="0" dirty="0" smtClean="0"/>
              <a:t>Voluntariness scenario 3:10-6:00/6:00-6:48 discussion</a:t>
            </a:r>
            <a:endParaRPr lang="en-US" dirty="0" smtClean="0"/>
          </a:p>
          <a:p>
            <a:endParaRPr lang="en-US" dirty="0"/>
          </a:p>
        </p:txBody>
      </p:sp>
      <p:sp>
        <p:nvSpPr>
          <p:cNvPr id="4" name="Slide Number Placeholder 3"/>
          <p:cNvSpPr>
            <a:spLocks noGrp="1"/>
          </p:cNvSpPr>
          <p:nvPr>
            <p:ph type="sldNum" sz="quarter" idx="10"/>
          </p:nvPr>
        </p:nvSpPr>
        <p:spPr/>
        <p:txBody>
          <a:bodyPr/>
          <a:lstStyle/>
          <a:p>
            <a:fld id="{D44BB694-1240-B749-8C0D-D916D551859A}" type="slidenum">
              <a:rPr lang="en-US" smtClean="0"/>
              <a:t>38</a:t>
            </a:fld>
            <a:endParaRPr lang="en-US"/>
          </a:p>
        </p:txBody>
      </p:sp>
    </p:spTree>
    <p:extLst>
      <p:ext uri="{BB962C8B-B14F-4D97-AF65-F5344CB8AC3E}">
        <p14:creationId xmlns:p14="http://schemas.microsoft.com/office/powerpoint/2010/main" val="8534913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4BB694-1240-B749-8C0D-D916D551859A}" type="slidenum">
              <a:rPr lang="en-US" smtClean="0"/>
              <a:t>44</a:t>
            </a:fld>
            <a:endParaRPr lang="en-US"/>
          </a:p>
        </p:txBody>
      </p:sp>
    </p:spTree>
    <p:extLst>
      <p:ext uri="{BB962C8B-B14F-4D97-AF65-F5344CB8AC3E}">
        <p14:creationId xmlns:p14="http://schemas.microsoft.com/office/powerpoint/2010/main" val="21724029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4BB694-1240-B749-8C0D-D916D551859A}" type="slidenum">
              <a:rPr lang="en-US" smtClean="0"/>
              <a:t>45</a:t>
            </a:fld>
            <a:endParaRPr lang="en-US"/>
          </a:p>
        </p:txBody>
      </p:sp>
    </p:spTree>
    <p:extLst>
      <p:ext uri="{BB962C8B-B14F-4D97-AF65-F5344CB8AC3E}">
        <p14:creationId xmlns:p14="http://schemas.microsoft.com/office/powerpoint/2010/main" val="28748941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Process or results of study</a:t>
            </a:r>
            <a:endParaRPr lang="en-US" dirty="0"/>
          </a:p>
        </p:txBody>
      </p:sp>
      <p:sp>
        <p:nvSpPr>
          <p:cNvPr id="4" name="Slide Number Placeholder 3"/>
          <p:cNvSpPr>
            <a:spLocks noGrp="1"/>
          </p:cNvSpPr>
          <p:nvPr>
            <p:ph type="sldNum" sz="quarter" idx="10"/>
          </p:nvPr>
        </p:nvSpPr>
        <p:spPr/>
        <p:txBody>
          <a:bodyPr/>
          <a:lstStyle/>
          <a:p>
            <a:fld id="{D44BB694-1240-B749-8C0D-D916D551859A}" type="slidenum">
              <a:rPr lang="en-US" smtClean="0"/>
              <a:t>46</a:t>
            </a:fld>
            <a:endParaRPr lang="en-US"/>
          </a:p>
        </p:txBody>
      </p:sp>
    </p:spTree>
    <p:extLst>
      <p:ext uri="{BB962C8B-B14F-4D97-AF65-F5344CB8AC3E}">
        <p14:creationId xmlns:p14="http://schemas.microsoft.com/office/powerpoint/2010/main" val="28813840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a:t>
            </a:r>
            <a:r>
              <a:rPr lang="en-US" baseline="0" dirty="0" smtClean="0"/>
              <a:t> we have our wonderful webinar presenters.  First, our IRB representative Megan Singleton and Megan </a:t>
            </a:r>
            <a:r>
              <a:rPr lang="en-US" baseline="0" dirty="0" err="1" smtClean="0"/>
              <a:t>Morash</a:t>
            </a:r>
            <a:r>
              <a:rPr lang="en-US" baseline="0" dirty="0" smtClean="0"/>
              <a:t> – they’ll be providing a brief overview of the regulatory considerations regarding human subjects protection training, and then we’ll be launching into three actual training programs that have been developed for non-researchers.  Those presentations will go in order, starting with Karen </a:t>
            </a:r>
            <a:r>
              <a:rPr lang="en-US" baseline="0" dirty="0" err="1" smtClean="0"/>
              <a:t>Glanz</a:t>
            </a:r>
            <a:r>
              <a:rPr lang="en-US" baseline="0" dirty="0" smtClean="0"/>
              <a:t>, a George A. Weiss university professor, Emily Anderson, an assistant professor at Loyola University in Chicago, and finally Stephanie Solomon Cargill, a professor from St. Louis University.</a:t>
            </a:r>
            <a:endParaRPr lang="en-US" dirty="0"/>
          </a:p>
        </p:txBody>
      </p:sp>
      <p:sp>
        <p:nvSpPr>
          <p:cNvPr id="4" name="Slide Number Placeholder 3"/>
          <p:cNvSpPr>
            <a:spLocks noGrp="1"/>
          </p:cNvSpPr>
          <p:nvPr>
            <p:ph type="sldNum" sz="quarter" idx="10"/>
          </p:nvPr>
        </p:nvSpPr>
        <p:spPr/>
        <p:txBody>
          <a:bodyPr/>
          <a:lstStyle/>
          <a:p>
            <a:fld id="{D44BB694-1240-B749-8C0D-D916D551859A}" type="slidenum">
              <a:rPr lang="en-US" smtClean="0"/>
              <a:t>4</a:t>
            </a:fld>
            <a:endParaRPr lang="en-US"/>
          </a:p>
        </p:txBody>
      </p:sp>
    </p:spTree>
    <p:extLst>
      <p:ext uri="{BB962C8B-B14F-4D97-AF65-F5344CB8AC3E}">
        <p14:creationId xmlns:p14="http://schemas.microsoft.com/office/powerpoint/2010/main" val="115959669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4BB694-1240-B749-8C0D-D916D551859A}" type="slidenum">
              <a:rPr lang="en-US" smtClean="0"/>
              <a:t>47</a:t>
            </a:fld>
            <a:endParaRPr lang="en-US"/>
          </a:p>
        </p:txBody>
      </p:sp>
    </p:spTree>
    <p:extLst>
      <p:ext uri="{BB962C8B-B14F-4D97-AF65-F5344CB8AC3E}">
        <p14:creationId xmlns:p14="http://schemas.microsoft.com/office/powerpoint/2010/main" val="215959047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Unexpected</a:t>
            </a:r>
            <a:r>
              <a:rPr lang="en-US" baseline="0" dirty="0" smtClean="0"/>
              <a:t> event vs. unanticipated problem</a:t>
            </a:r>
          </a:p>
          <a:p>
            <a:r>
              <a:rPr lang="en-US" baseline="0" dirty="0" smtClean="0"/>
              <a:t>Adapting your CV</a:t>
            </a:r>
          </a:p>
          <a:p>
            <a:r>
              <a:rPr lang="en-US" baseline="0" dirty="0" smtClean="0"/>
              <a:t>Communication plan and Training plan</a:t>
            </a:r>
            <a:endParaRPr lang="en-US" dirty="0"/>
          </a:p>
        </p:txBody>
      </p:sp>
      <p:sp>
        <p:nvSpPr>
          <p:cNvPr id="4" name="Slide Number Placeholder 3"/>
          <p:cNvSpPr>
            <a:spLocks noGrp="1"/>
          </p:cNvSpPr>
          <p:nvPr>
            <p:ph type="sldNum" sz="quarter" idx="10"/>
          </p:nvPr>
        </p:nvSpPr>
        <p:spPr/>
        <p:txBody>
          <a:bodyPr/>
          <a:lstStyle/>
          <a:p>
            <a:fld id="{D44BB694-1240-B749-8C0D-D916D551859A}" type="slidenum">
              <a:rPr lang="en-US" smtClean="0"/>
              <a:t>48</a:t>
            </a:fld>
            <a:endParaRPr lang="en-US"/>
          </a:p>
        </p:txBody>
      </p:sp>
    </p:spTree>
    <p:extLst>
      <p:ext uri="{BB962C8B-B14F-4D97-AF65-F5344CB8AC3E}">
        <p14:creationId xmlns:p14="http://schemas.microsoft.com/office/powerpoint/2010/main" val="257417583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“Anyone who does research,</a:t>
            </a:r>
            <a:r>
              <a:rPr lang="en-US" baseline="0" dirty="0" smtClean="0"/>
              <a:t> especially in the community setting”</a:t>
            </a:r>
            <a:endParaRPr lang="en-US" dirty="0"/>
          </a:p>
        </p:txBody>
      </p:sp>
      <p:sp>
        <p:nvSpPr>
          <p:cNvPr id="4" name="Slide Number Placeholder 3"/>
          <p:cNvSpPr>
            <a:spLocks noGrp="1"/>
          </p:cNvSpPr>
          <p:nvPr>
            <p:ph type="sldNum" sz="quarter" idx="10"/>
          </p:nvPr>
        </p:nvSpPr>
        <p:spPr/>
        <p:txBody>
          <a:bodyPr/>
          <a:lstStyle/>
          <a:p>
            <a:fld id="{D44BB694-1240-B749-8C0D-D916D551859A}" type="slidenum">
              <a:rPr lang="en-US" smtClean="0"/>
              <a:t>49</a:t>
            </a:fld>
            <a:endParaRPr lang="en-US"/>
          </a:p>
        </p:txBody>
      </p:sp>
    </p:spTree>
    <p:extLst>
      <p:ext uri="{BB962C8B-B14F-4D97-AF65-F5344CB8AC3E}">
        <p14:creationId xmlns:p14="http://schemas.microsoft.com/office/powerpoint/2010/main" val="154797867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4BB694-1240-B749-8C0D-D916D551859A}" type="slidenum">
              <a:rPr lang="en-US" smtClean="0"/>
              <a:t>50</a:t>
            </a:fld>
            <a:endParaRPr lang="en-US"/>
          </a:p>
        </p:txBody>
      </p:sp>
    </p:spTree>
    <p:extLst>
      <p:ext uri="{BB962C8B-B14F-4D97-AF65-F5344CB8AC3E}">
        <p14:creationId xmlns:p14="http://schemas.microsoft.com/office/powerpoint/2010/main" val="162144913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4BB694-1240-B749-8C0D-D916D551859A}" type="slidenum">
              <a:rPr lang="en-US" smtClean="0"/>
              <a:t>51</a:t>
            </a:fld>
            <a:endParaRPr lang="en-US"/>
          </a:p>
        </p:txBody>
      </p:sp>
    </p:spTree>
    <p:extLst>
      <p:ext uri="{BB962C8B-B14F-4D97-AF65-F5344CB8AC3E}">
        <p14:creationId xmlns:p14="http://schemas.microsoft.com/office/powerpoint/2010/main" val="28956064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4BB694-1240-B749-8C0D-D916D551859A}" type="slidenum">
              <a:rPr lang="en-US" smtClean="0"/>
              <a:t>52</a:t>
            </a:fld>
            <a:endParaRPr lang="en-US"/>
          </a:p>
        </p:txBody>
      </p:sp>
    </p:spTree>
    <p:extLst>
      <p:ext uri="{BB962C8B-B14F-4D97-AF65-F5344CB8AC3E}">
        <p14:creationId xmlns:p14="http://schemas.microsoft.com/office/powerpoint/2010/main" val="32038588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4BB694-1240-B749-8C0D-D916D551859A}" type="slidenum">
              <a:rPr lang="en-US" smtClean="0"/>
              <a:t>53</a:t>
            </a:fld>
            <a:endParaRPr lang="en-US"/>
          </a:p>
        </p:txBody>
      </p:sp>
    </p:spTree>
    <p:extLst>
      <p:ext uri="{BB962C8B-B14F-4D97-AF65-F5344CB8AC3E}">
        <p14:creationId xmlns:p14="http://schemas.microsoft.com/office/powerpoint/2010/main" val="15160972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4BB694-1240-B749-8C0D-D916D551859A}" type="slidenum">
              <a:rPr lang="en-US" smtClean="0"/>
              <a:t>54</a:t>
            </a:fld>
            <a:endParaRPr lang="en-US"/>
          </a:p>
        </p:txBody>
      </p:sp>
    </p:spTree>
    <p:extLst>
      <p:ext uri="{BB962C8B-B14F-4D97-AF65-F5344CB8AC3E}">
        <p14:creationId xmlns:p14="http://schemas.microsoft.com/office/powerpoint/2010/main" val="288070203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4BB694-1240-B749-8C0D-D916D551859A}" type="slidenum">
              <a:rPr lang="en-US" smtClean="0"/>
              <a:t>55</a:t>
            </a:fld>
            <a:endParaRPr lang="en-US"/>
          </a:p>
        </p:txBody>
      </p:sp>
    </p:spTree>
    <p:extLst>
      <p:ext uri="{BB962C8B-B14F-4D97-AF65-F5344CB8AC3E}">
        <p14:creationId xmlns:p14="http://schemas.microsoft.com/office/powerpoint/2010/main" val="135648021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want to start off with a question</a:t>
            </a:r>
            <a:r>
              <a:rPr lang="en-US" baseline="0" dirty="0" smtClean="0"/>
              <a:t> regarding the format of human subjects protection training programs for non-researchers.  There has been specific mention about the strengths and drawbacks of online vs. in-person training programs throughout the webinar.  How do you think about this issue, and how did this question impact the design of your training program?  </a:t>
            </a:r>
            <a:endParaRPr lang="en-US" dirty="0"/>
          </a:p>
        </p:txBody>
      </p:sp>
      <p:sp>
        <p:nvSpPr>
          <p:cNvPr id="4" name="Slide Number Placeholder 3"/>
          <p:cNvSpPr>
            <a:spLocks noGrp="1"/>
          </p:cNvSpPr>
          <p:nvPr>
            <p:ph type="sldNum" sz="quarter" idx="10"/>
          </p:nvPr>
        </p:nvSpPr>
        <p:spPr/>
        <p:txBody>
          <a:bodyPr/>
          <a:lstStyle/>
          <a:p>
            <a:fld id="{D44BB694-1240-B749-8C0D-D916D551859A}" type="slidenum">
              <a:rPr lang="en-US" smtClean="0"/>
              <a:t>56</a:t>
            </a:fld>
            <a:endParaRPr lang="en-US"/>
          </a:p>
        </p:txBody>
      </p:sp>
    </p:spTree>
    <p:extLst>
      <p:ext uri="{BB962C8B-B14F-4D97-AF65-F5344CB8AC3E}">
        <p14:creationId xmlns:p14="http://schemas.microsoft.com/office/powerpoint/2010/main" val="30977383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a:t>
            </a:r>
            <a:r>
              <a:rPr lang="en-US" baseline="0" dirty="0" smtClean="0"/>
              <a:t> want to start by introducing our IRB team members: Megan </a:t>
            </a:r>
            <a:r>
              <a:rPr lang="en-US" baseline="0" dirty="0" err="1" smtClean="0"/>
              <a:t>Morash</a:t>
            </a:r>
            <a:r>
              <a:rPr lang="en-US" baseline="0" dirty="0" smtClean="0"/>
              <a:t>, an IRB Chair at Partners Health care, and Megan Singleton from the University of Pennsylvania.  Megan </a:t>
            </a:r>
            <a:r>
              <a:rPr lang="en-US" baseline="0" dirty="0" err="1" smtClean="0"/>
              <a:t>Morash</a:t>
            </a:r>
            <a:r>
              <a:rPr lang="en-US" baseline="0" dirty="0" smtClean="0"/>
              <a:t> is going to start the discussion.</a:t>
            </a:r>
            <a:endParaRPr lang="en-US" dirty="0"/>
          </a:p>
        </p:txBody>
      </p:sp>
      <p:sp>
        <p:nvSpPr>
          <p:cNvPr id="4" name="Slide Number Placeholder 3"/>
          <p:cNvSpPr>
            <a:spLocks noGrp="1"/>
          </p:cNvSpPr>
          <p:nvPr>
            <p:ph type="sldNum" sz="quarter" idx="10"/>
          </p:nvPr>
        </p:nvSpPr>
        <p:spPr/>
        <p:txBody>
          <a:bodyPr/>
          <a:lstStyle/>
          <a:p>
            <a:fld id="{D44BB694-1240-B749-8C0D-D916D551859A}" type="slidenum">
              <a:rPr lang="en-US" smtClean="0"/>
              <a:t>5</a:t>
            </a:fld>
            <a:endParaRPr lang="en-US"/>
          </a:p>
        </p:txBody>
      </p:sp>
    </p:spTree>
    <p:extLst>
      <p:ext uri="{BB962C8B-B14F-4D97-AF65-F5344CB8AC3E}">
        <p14:creationId xmlns:p14="http://schemas.microsoft.com/office/powerpoint/2010/main" val="181246389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 you,</a:t>
            </a:r>
            <a:r>
              <a:rPr lang="en-US" baseline="0" dirty="0" smtClean="0"/>
              <a:t> I also want to remind our attendees about the prioritization task on codigital.  If you’re interested in participating and don’t receive a link, please reach out to me, Anna de la Motte using the email address listed here.</a:t>
            </a:r>
            <a:endParaRPr lang="en-US" dirty="0"/>
          </a:p>
        </p:txBody>
      </p:sp>
      <p:sp>
        <p:nvSpPr>
          <p:cNvPr id="4" name="Slide Number Placeholder 3"/>
          <p:cNvSpPr>
            <a:spLocks noGrp="1"/>
          </p:cNvSpPr>
          <p:nvPr>
            <p:ph type="sldNum" sz="quarter" idx="10"/>
          </p:nvPr>
        </p:nvSpPr>
        <p:spPr/>
        <p:txBody>
          <a:bodyPr/>
          <a:lstStyle/>
          <a:p>
            <a:fld id="{D44BB694-1240-B749-8C0D-D916D551859A}" type="slidenum">
              <a:rPr lang="en-US" smtClean="0"/>
              <a:t>57</a:t>
            </a:fld>
            <a:endParaRPr lang="en-US"/>
          </a:p>
        </p:txBody>
      </p:sp>
    </p:spTree>
    <p:extLst>
      <p:ext uri="{BB962C8B-B14F-4D97-AF65-F5344CB8AC3E}">
        <p14:creationId xmlns:p14="http://schemas.microsoft.com/office/powerpoint/2010/main" val="31261199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Depending</a:t>
            </a:r>
            <a:r>
              <a:rPr lang="en-US" baseline="0" dirty="0" smtClean="0"/>
              <a:t> on the research study and the roles of the community stakeholders as advisors or study team members, they may be considered “engaged” in human subjects research and various training requirements [imposed by research institutions, external funding agencies, federal oversight agencies or accrediting bodies] may apply. It is important to consider that while many oversight entities do not specify the training program that must be used to satisfy these requirements, many academic and research institutions, as a matter of policy, have designated a specific training program they believe satisfies the requirements. More broadly, these training requirements generally mandate that the training will be adequate to ensure a) familiarity with the protocol, b) familiarity with any institutional policies pertaining to the conduct of research and c) the ability to carry out designated roles and responsibilities in accordance with applicable laws and regulations. </a:t>
            </a:r>
          </a:p>
          <a:p>
            <a:endParaRPr lang="en-US" dirty="0"/>
          </a:p>
        </p:txBody>
      </p:sp>
      <p:sp>
        <p:nvSpPr>
          <p:cNvPr id="4" name="Slide Number Placeholder 3"/>
          <p:cNvSpPr>
            <a:spLocks noGrp="1"/>
          </p:cNvSpPr>
          <p:nvPr>
            <p:ph type="sldNum" sz="quarter" idx="10"/>
          </p:nvPr>
        </p:nvSpPr>
        <p:spPr/>
        <p:txBody>
          <a:bodyPr/>
          <a:lstStyle/>
          <a:p>
            <a:fld id="{D44BB694-1240-B749-8C0D-D916D551859A}" type="slidenum">
              <a:rPr lang="en-US" smtClean="0"/>
              <a:t>6</a:t>
            </a:fld>
            <a:endParaRPr lang="en-US"/>
          </a:p>
        </p:txBody>
      </p:sp>
    </p:spTree>
    <p:extLst>
      <p:ext uri="{BB962C8B-B14F-4D97-AF65-F5344CB8AC3E}">
        <p14:creationId xmlns:p14="http://schemas.microsoft.com/office/powerpoint/2010/main" val="5885090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There are well established</a:t>
            </a:r>
            <a:r>
              <a:rPr lang="en-US" baseline="0" dirty="0" smtClean="0"/>
              <a:t> human subjects training courses for research study staff, most common is the CITI course, which is available online. Most research institutions subscribe on behalf of their researchers and require documentation of training prior to initiating their research study. Other entities, such as NIH, and academic medical centers have their own courses. The roles and activities listed here provide a range of study staff roles in which human subjects training would be clearly required. </a:t>
            </a:r>
            <a:endParaRPr lang="en-US" dirty="0" smtClean="0"/>
          </a:p>
          <a:p>
            <a:endParaRPr lang="en-US" dirty="0"/>
          </a:p>
        </p:txBody>
      </p:sp>
      <p:sp>
        <p:nvSpPr>
          <p:cNvPr id="4" name="Slide Number Placeholder 3"/>
          <p:cNvSpPr>
            <a:spLocks noGrp="1"/>
          </p:cNvSpPr>
          <p:nvPr>
            <p:ph type="sldNum" sz="quarter" idx="10"/>
          </p:nvPr>
        </p:nvSpPr>
        <p:spPr/>
        <p:txBody>
          <a:bodyPr/>
          <a:lstStyle/>
          <a:p>
            <a:fld id="{D44BB694-1240-B749-8C0D-D916D551859A}" type="slidenum">
              <a:rPr lang="en-US" smtClean="0"/>
              <a:t>7</a:t>
            </a:fld>
            <a:endParaRPr lang="en-US"/>
          </a:p>
        </p:txBody>
      </p:sp>
    </p:spTree>
    <p:extLst>
      <p:ext uri="{BB962C8B-B14F-4D97-AF65-F5344CB8AC3E}">
        <p14:creationId xmlns:p14="http://schemas.microsoft.com/office/powerpoint/2010/main" val="1003908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area that is less defined</a:t>
            </a:r>
            <a:r>
              <a:rPr lang="en-US" baseline="0" dirty="0" smtClean="0"/>
              <a:t> is the non-study staff, or stakeholders or advisors who contribute to PCOR research. What type of human subjects training is required? Before we answer that question, we need a tool to figure out what roles fall into this group. The above roles and activities are good examples of contributors to the overall research project, but those who are not </a:t>
            </a:r>
            <a:r>
              <a:rPr lang="en-US" u="sng" baseline="0" dirty="0" smtClean="0"/>
              <a:t>necessarily directly involved </a:t>
            </a:r>
            <a:r>
              <a:rPr lang="en-US" baseline="0" dirty="0" smtClean="0"/>
              <a:t>in human subjects research activities. </a:t>
            </a:r>
            <a:endParaRPr lang="en-US" dirty="0" smtClean="0"/>
          </a:p>
          <a:p>
            <a:endParaRPr lang="en-US" dirty="0"/>
          </a:p>
        </p:txBody>
      </p:sp>
      <p:sp>
        <p:nvSpPr>
          <p:cNvPr id="4" name="Slide Number Placeholder 3"/>
          <p:cNvSpPr>
            <a:spLocks noGrp="1"/>
          </p:cNvSpPr>
          <p:nvPr>
            <p:ph type="sldNum" sz="quarter" idx="10"/>
          </p:nvPr>
        </p:nvSpPr>
        <p:spPr/>
        <p:txBody>
          <a:bodyPr/>
          <a:lstStyle/>
          <a:p>
            <a:fld id="{D44BB694-1240-B749-8C0D-D916D551859A}" type="slidenum">
              <a:rPr lang="en-US" smtClean="0"/>
              <a:t>9</a:t>
            </a:fld>
            <a:endParaRPr lang="en-US"/>
          </a:p>
        </p:txBody>
      </p:sp>
    </p:spTree>
    <p:extLst>
      <p:ext uri="{BB962C8B-B14F-4D97-AF65-F5344CB8AC3E}">
        <p14:creationId xmlns:p14="http://schemas.microsoft.com/office/powerpoint/2010/main" val="30233353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4BB694-1240-B749-8C0D-D916D551859A}" type="slidenum">
              <a:rPr lang="en-US" smtClean="0"/>
              <a:t>11</a:t>
            </a:fld>
            <a:endParaRPr lang="en-US"/>
          </a:p>
        </p:txBody>
      </p:sp>
    </p:spTree>
    <p:extLst>
      <p:ext uri="{BB962C8B-B14F-4D97-AF65-F5344CB8AC3E}">
        <p14:creationId xmlns:p14="http://schemas.microsoft.com/office/powerpoint/2010/main" val="31468233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Overlay-TitleSlide.png"/>
          <p:cNvPicPr>
            <a:picLocks noChangeAspect="1"/>
          </p:cNvPicPr>
          <p:nvPr/>
        </p:nvPicPr>
        <p:blipFill>
          <a:blip r:embed="rId2"/>
          <a:stretch>
            <a:fillRect/>
          </a:stretch>
        </p:blipFill>
        <p:spPr>
          <a:xfrm>
            <a:off x="158367" y="187452"/>
            <a:ext cx="8827266" cy="6483096"/>
          </a:xfrm>
          <a:prstGeom prst="rect">
            <a:avLst/>
          </a:prstGeom>
        </p:spPr>
      </p:pic>
      <p:sp>
        <p:nvSpPr>
          <p:cNvPr id="6" name="Slide Number Placeholder 5"/>
          <p:cNvSpPr>
            <a:spLocks noGrp="1"/>
          </p:cNvSpPr>
          <p:nvPr>
            <p:ph type="sldNum" sz="quarter" idx="12"/>
          </p:nvPr>
        </p:nvSpPr>
        <p:spPr/>
        <p:txBody>
          <a:bodyPr/>
          <a:lstStyle/>
          <a:p>
            <a:fld id="{0B6F4EDE-2631-6A47-BB1A-CB68A9D84168}" type="slidenum">
              <a:rPr lang="en-US" smtClean="0"/>
              <a:t>‹#›</a:t>
            </a:fld>
            <a:endParaRPr lang="en-US"/>
          </a:p>
        </p:txBody>
      </p:sp>
      <p:sp>
        <p:nvSpPr>
          <p:cNvPr id="2" name="Title 1"/>
          <p:cNvSpPr>
            <a:spLocks noGrp="1"/>
          </p:cNvSpPr>
          <p:nvPr>
            <p:ph type="ctrTitle"/>
          </p:nvPr>
        </p:nvSpPr>
        <p:spPr>
          <a:xfrm>
            <a:off x="1600200" y="2492375"/>
            <a:ext cx="6762749" cy="1470025"/>
          </a:xfrm>
        </p:spPr>
        <p:txBody>
          <a:bodyPr/>
          <a:lstStyle>
            <a:lvl1pPr algn="r">
              <a:defRPr sz="4400"/>
            </a:lvl1pPr>
          </a:lstStyle>
          <a:p>
            <a:r>
              <a:rPr lang="en-US" smtClean="0"/>
              <a:t>Click to edit Master title style</a:t>
            </a:r>
            <a:endParaRPr/>
          </a:p>
        </p:txBody>
      </p:sp>
      <p:sp>
        <p:nvSpPr>
          <p:cNvPr id="3" name="Subtitle 2"/>
          <p:cNvSpPr>
            <a:spLocks noGrp="1"/>
          </p:cNvSpPr>
          <p:nvPr>
            <p:ph type="subTitle" idx="1"/>
          </p:nvPr>
        </p:nvSpPr>
        <p:spPr>
          <a:xfrm>
            <a:off x="1600201" y="3966882"/>
            <a:ext cx="6762749" cy="1752600"/>
          </a:xfrm>
        </p:spPr>
        <p:txBody>
          <a:bodyPr>
            <a:normAutofit/>
          </a:bodyPr>
          <a:lstStyle>
            <a:lvl1pPr marL="0" indent="0" algn="r">
              <a:spcBef>
                <a:spcPts val="600"/>
              </a:spcBef>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1CD2032D-6C38-3847-A8FF-15C64C3F7892}" type="datetimeFigureOut">
              <a:rPr lang="en-US" smtClean="0"/>
              <a:t>2/29/16</a:t>
            </a:fld>
            <a:endParaRPr lang="en-US"/>
          </a:p>
        </p:txBody>
      </p:sp>
      <p:sp>
        <p:nvSpPr>
          <p:cNvPr id="5" name="Footer Placeholder 4"/>
          <p:cNvSpPr>
            <a:spLocks noGrp="1"/>
          </p:cNvSpPr>
          <p:nvPr>
            <p:ph type="ftr" sz="quarter" idx="11"/>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Date Placeholder 1"/>
          <p:cNvSpPr>
            <a:spLocks noGrp="1"/>
          </p:cNvSpPr>
          <p:nvPr>
            <p:ph type="dt" sz="half" idx="10"/>
          </p:nvPr>
        </p:nvSpPr>
        <p:spPr/>
        <p:txBody>
          <a:bodyPr/>
          <a:lstStyle/>
          <a:p>
            <a:fld id="{1CD2032D-6C38-3847-A8FF-15C64C3F7892}" type="datetimeFigureOut">
              <a:rPr lang="en-US" smtClean="0"/>
              <a:t>2/29/16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B6F4EDE-2631-6A47-BB1A-CB68A9D84168}"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9" name="Picture 8" descr="Overlay-ContentCaption.png"/>
          <p:cNvPicPr>
            <a:picLocks noChangeAspect="1"/>
          </p:cNvPicPr>
          <p:nvPr/>
        </p:nvPicPr>
        <p:blipFill>
          <a:blip r:embed="rId2"/>
          <a:stretch>
            <a:fillRect/>
          </a:stretch>
        </p:blipFill>
        <p:spPr>
          <a:xfrm>
            <a:off x="158367" y="187452"/>
            <a:ext cx="8827266" cy="6483096"/>
          </a:xfrm>
          <a:prstGeom prst="rect">
            <a:avLst/>
          </a:prstGeom>
        </p:spPr>
      </p:pic>
      <p:sp>
        <p:nvSpPr>
          <p:cNvPr id="2" name="Title 1"/>
          <p:cNvSpPr>
            <a:spLocks noGrp="1"/>
          </p:cNvSpPr>
          <p:nvPr>
            <p:ph type="title"/>
          </p:nvPr>
        </p:nvSpPr>
        <p:spPr>
          <a:xfrm>
            <a:off x="779464" y="590550"/>
            <a:ext cx="3657600" cy="1162050"/>
          </a:xfrm>
        </p:spPr>
        <p:txBody>
          <a:bodyPr anchor="b"/>
          <a:lstStyle>
            <a:lvl1pPr algn="ctr">
              <a:defRPr sz="3600" b="0"/>
            </a:lvl1pPr>
          </a:lstStyle>
          <a:p>
            <a:r>
              <a:rPr lang="en-US" smtClean="0"/>
              <a:t>Click to edit Master title style</a:t>
            </a:r>
            <a:endParaRPr/>
          </a:p>
        </p:txBody>
      </p:sp>
      <p:sp>
        <p:nvSpPr>
          <p:cNvPr id="3" name="Content Placeholder 2"/>
          <p:cNvSpPr>
            <a:spLocks noGrp="1"/>
          </p:cNvSpPr>
          <p:nvPr>
            <p:ph idx="1"/>
          </p:nvPr>
        </p:nvSpPr>
        <p:spPr>
          <a:xfrm>
            <a:off x="4693023" y="739588"/>
            <a:ext cx="3657600" cy="5308787"/>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779464" y="1816100"/>
            <a:ext cx="3657600" cy="3822700"/>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CD2032D-6C38-3847-A8FF-15C64C3F7892}" type="datetimeFigureOut">
              <a:rPr lang="en-US" smtClean="0"/>
              <a:t>2/29/16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6F4EDE-2631-6A47-BB1A-CB68A9D84168}"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9" name="Picture 8" descr="Overlay-PictureCaption.png"/>
          <p:cNvPicPr>
            <a:picLocks noChangeAspect="1"/>
          </p:cNvPicPr>
          <p:nvPr/>
        </p:nvPicPr>
        <p:blipFill>
          <a:blip r:embed="rId2"/>
          <a:stretch>
            <a:fillRect/>
          </a:stretch>
        </p:blipFill>
        <p:spPr>
          <a:xfrm>
            <a:off x="448977" y="187452"/>
            <a:ext cx="8536656" cy="6483096"/>
          </a:xfrm>
          <a:prstGeom prst="rect">
            <a:avLst/>
          </a:prstGeom>
        </p:spPr>
      </p:pic>
      <p:sp>
        <p:nvSpPr>
          <p:cNvPr id="2" name="Title 1"/>
          <p:cNvSpPr>
            <a:spLocks noGrp="1"/>
          </p:cNvSpPr>
          <p:nvPr>
            <p:ph type="title"/>
          </p:nvPr>
        </p:nvSpPr>
        <p:spPr>
          <a:xfrm>
            <a:off x="3886200" y="533400"/>
            <a:ext cx="4476750" cy="1252538"/>
          </a:xfrm>
        </p:spPr>
        <p:txBody>
          <a:bodyPr anchor="b"/>
          <a:lstStyle>
            <a:lvl1pPr algn="l">
              <a:defRPr sz="3600" b="0"/>
            </a:lvl1pPr>
          </a:lstStyle>
          <a:p>
            <a:r>
              <a:rPr lang="en-US" smtClean="0"/>
              <a:t>Click to edit Master title style</a:t>
            </a:r>
            <a:endParaRPr/>
          </a:p>
        </p:txBody>
      </p:sp>
      <p:sp>
        <p:nvSpPr>
          <p:cNvPr id="4" name="Text Placeholder 3"/>
          <p:cNvSpPr>
            <a:spLocks noGrp="1"/>
          </p:cNvSpPr>
          <p:nvPr>
            <p:ph type="body" sz="half" idx="2"/>
          </p:nvPr>
        </p:nvSpPr>
        <p:spPr>
          <a:xfrm>
            <a:off x="3886124" y="1828800"/>
            <a:ext cx="4474539" cy="3810000"/>
          </a:xfrm>
        </p:spPr>
        <p:txBody>
          <a:bodyPr>
            <a:normAutofit/>
          </a:bodyPr>
          <a:lstStyle>
            <a:lvl1pPr marL="0" indent="0">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886124" y="6288741"/>
            <a:ext cx="1887537" cy="365125"/>
          </a:xfrm>
        </p:spPr>
        <p:txBody>
          <a:bodyPr/>
          <a:lstStyle/>
          <a:p>
            <a:fld id="{1CD2032D-6C38-3847-A8FF-15C64C3F7892}" type="datetimeFigureOut">
              <a:rPr lang="en-US" smtClean="0"/>
              <a:t>2/29/16</a:t>
            </a:fld>
            <a:endParaRPr lang="en-US"/>
          </a:p>
        </p:txBody>
      </p:sp>
      <p:sp>
        <p:nvSpPr>
          <p:cNvPr id="6" name="Footer Placeholder 5"/>
          <p:cNvSpPr>
            <a:spLocks noGrp="1"/>
          </p:cNvSpPr>
          <p:nvPr>
            <p:ph type="ftr" sz="quarter" idx="11"/>
          </p:nvPr>
        </p:nvSpPr>
        <p:spPr>
          <a:xfrm>
            <a:off x="5867399" y="6288741"/>
            <a:ext cx="2675965" cy="365125"/>
          </a:xfrm>
        </p:spPr>
        <p:txBody>
          <a:bodyPr/>
          <a:lstStyle/>
          <a:p>
            <a:endParaRPr lang="en-US"/>
          </a:p>
        </p:txBody>
      </p:sp>
      <p:sp>
        <p:nvSpPr>
          <p:cNvPr id="7" name="Slide Number Placeholder 6"/>
          <p:cNvSpPr>
            <a:spLocks noGrp="1"/>
          </p:cNvSpPr>
          <p:nvPr>
            <p:ph type="sldNum" sz="quarter" idx="12"/>
          </p:nvPr>
        </p:nvSpPr>
        <p:spPr/>
        <p:txBody>
          <a:bodyPr/>
          <a:lstStyle/>
          <a:p>
            <a:fld id="{0B6F4EDE-2631-6A47-BB1A-CB68A9D84168}" type="slidenum">
              <a:rPr lang="en-US" smtClean="0"/>
              <a:t>‹#›</a:t>
            </a:fld>
            <a:endParaRPr lang="en-US"/>
          </a:p>
        </p:txBody>
      </p:sp>
      <p:sp>
        <p:nvSpPr>
          <p:cNvPr id="3" name="Picture Placeholder 2"/>
          <p:cNvSpPr>
            <a:spLocks noGrp="1"/>
          </p:cNvSpPr>
          <p:nvPr>
            <p:ph type="pic" idx="1"/>
          </p:nvPr>
        </p:nvSpPr>
        <p:spPr>
          <a:xfrm flipH="1">
            <a:off x="188253" y="179292"/>
            <a:ext cx="3281087" cy="6483096"/>
          </a:xfrm>
          <a:prstGeom prst="round1Rect">
            <a:avLst>
              <a:gd name="adj" fmla="val 17325"/>
            </a:avLst>
          </a:prstGeom>
          <a:blipFill dpi="0" rotWithShape="0">
            <a:blip r:embed="rId3"/>
            <a:srcRect/>
            <a:stretch>
              <a:fillRect/>
            </a:stretch>
          </a:blipFill>
          <a:ln w="28575">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Alt.">
    <p:spTree>
      <p:nvGrpSpPr>
        <p:cNvPr id="1" name=""/>
        <p:cNvGrpSpPr/>
        <p:nvPr/>
      </p:nvGrpSpPr>
      <p:grpSpPr>
        <a:xfrm>
          <a:off x="0" y="0"/>
          <a:ext cx="0" cy="0"/>
          <a:chOff x="0" y="0"/>
          <a:chExt cx="0" cy="0"/>
        </a:xfrm>
      </p:grpSpPr>
      <p:pic>
        <p:nvPicPr>
          <p:cNvPr id="10" name="Picture 9" descr="Overlay-PictureCaption-Extras.png"/>
          <p:cNvPicPr>
            <a:picLocks noChangeAspect="1"/>
          </p:cNvPicPr>
          <p:nvPr/>
        </p:nvPicPr>
        <p:blipFill>
          <a:blip r:embed="rId2"/>
          <a:stretch>
            <a:fillRect/>
          </a:stretch>
        </p:blipFill>
        <p:spPr>
          <a:xfrm>
            <a:off x="158367" y="187452"/>
            <a:ext cx="8827266" cy="6483096"/>
          </a:xfrm>
          <a:prstGeom prst="rect">
            <a:avLst/>
          </a:prstGeom>
        </p:spPr>
      </p:pic>
      <p:sp>
        <p:nvSpPr>
          <p:cNvPr id="2" name="Title 1"/>
          <p:cNvSpPr>
            <a:spLocks noGrp="1"/>
          </p:cNvSpPr>
          <p:nvPr>
            <p:ph type="title"/>
          </p:nvPr>
        </p:nvSpPr>
        <p:spPr>
          <a:xfrm>
            <a:off x="4710953" y="533400"/>
            <a:ext cx="3657600" cy="1252538"/>
          </a:xfrm>
        </p:spPr>
        <p:txBody>
          <a:bodyPr anchor="b"/>
          <a:lstStyle>
            <a:lvl1pPr algn="l">
              <a:defRPr sz="3600" b="0"/>
            </a:lvl1pPr>
          </a:lstStyle>
          <a:p>
            <a:r>
              <a:rPr lang="en-US" smtClean="0"/>
              <a:t>Click to edit Master title style</a:t>
            </a:r>
            <a:endParaRPr/>
          </a:p>
        </p:txBody>
      </p:sp>
      <p:sp>
        <p:nvSpPr>
          <p:cNvPr id="3" name="Picture Placeholder 2"/>
          <p:cNvSpPr>
            <a:spLocks noGrp="1"/>
          </p:cNvSpPr>
          <p:nvPr>
            <p:ph type="pic" idx="1"/>
          </p:nvPr>
        </p:nvSpPr>
        <p:spPr>
          <a:xfrm flipH="1">
            <a:off x="596153" y="1600199"/>
            <a:ext cx="3657600" cy="3657601"/>
          </a:xfrm>
          <a:prstGeom prst="ellipse">
            <a:avLst/>
          </a:prstGeom>
          <a:blipFill dpi="0" rotWithShape="0">
            <a:blip r:embed="rId3" cstate="print"/>
            <a:srcRect/>
            <a:stretch>
              <a:fillRect/>
            </a:stretch>
          </a:blipFill>
          <a:ln w="28575">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4710412" y="1828800"/>
            <a:ext cx="3657600" cy="3810000"/>
          </a:xfrm>
        </p:spPr>
        <p:txBody>
          <a:bodyPr>
            <a:normAutofit/>
          </a:bodyPr>
          <a:lstStyle>
            <a:lvl1pPr marL="0" indent="0">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81000" y="6288741"/>
            <a:ext cx="1865125" cy="365125"/>
          </a:xfrm>
        </p:spPr>
        <p:txBody>
          <a:bodyPr/>
          <a:lstStyle/>
          <a:p>
            <a:fld id="{1CD2032D-6C38-3847-A8FF-15C64C3F7892}" type="datetimeFigureOut">
              <a:rPr lang="en-US" smtClean="0"/>
              <a:t>2/29/16</a:t>
            </a:fld>
            <a:endParaRPr lang="en-US"/>
          </a:p>
        </p:txBody>
      </p:sp>
      <p:sp>
        <p:nvSpPr>
          <p:cNvPr id="6" name="Footer Placeholder 5"/>
          <p:cNvSpPr>
            <a:spLocks noGrp="1"/>
          </p:cNvSpPr>
          <p:nvPr>
            <p:ph type="ftr" sz="quarter" idx="11"/>
          </p:nvPr>
        </p:nvSpPr>
        <p:spPr>
          <a:xfrm>
            <a:off x="3325813" y="6288741"/>
            <a:ext cx="5217551" cy="365125"/>
          </a:xfrm>
        </p:spPr>
        <p:txBody>
          <a:bodyPr/>
          <a:lstStyle/>
          <a:p>
            <a:endParaRPr lang="en-US"/>
          </a:p>
        </p:txBody>
      </p:sp>
      <p:sp>
        <p:nvSpPr>
          <p:cNvPr id="7" name="Slide Number Placeholder 6"/>
          <p:cNvSpPr>
            <a:spLocks noGrp="1"/>
          </p:cNvSpPr>
          <p:nvPr>
            <p:ph type="sldNum" sz="quarter" idx="12"/>
          </p:nvPr>
        </p:nvSpPr>
        <p:spPr/>
        <p:txBody>
          <a:bodyPr/>
          <a:lstStyle/>
          <a:p>
            <a:fld id="{0B6F4EDE-2631-6A47-BB1A-CB68A9D84168}"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pic>
        <p:nvPicPr>
          <p:cNvPr id="10" name="Picture 9" descr="Overlay-PictureCaption-Extras.png"/>
          <p:cNvPicPr>
            <a:picLocks noChangeAspect="1"/>
          </p:cNvPicPr>
          <p:nvPr/>
        </p:nvPicPr>
        <p:blipFill>
          <a:blip r:embed="rId2"/>
          <a:stretch>
            <a:fillRect/>
          </a:stretch>
        </p:blipFill>
        <p:spPr>
          <a:xfrm>
            <a:off x="158367" y="187452"/>
            <a:ext cx="8827266" cy="6483096"/>
          </a:xfrm>
          <a:prstGeom prst="rect">
            <a:avLst/>
          </a:prstGeom>
        </p:spPr>
      </p:pic>
      <p:sp>
        <p:nvSpPr>
          <p:cNvPr id="2" name="Title 1"/>
          <p:cNvSpPr>
            <a:spLocks noGrp="1"/>
          </p:cNvSpPr>
          <p:nvPr>
            <p:ph type="title"/>
          </p:nvPr>
        </p:nvSpPr>
        <p:spPr>
          <a:xfrm>
            <a:off x="808038" y="3778624"/>
            <a:ext cx="7560515" cy="1102658"/>
          </a:xfrm>
        </p:spPr>
        <p:txBody>
          <a:bodyPr anchor="b"/>
          <a:lstStyle>
            <a:lvl1pPr algn="l">
              <a:defRPr sz="3600" b="0"/>
            </a:lvl1pPr>
          </a:lstStyle>
          <a:p>
            <a:r>
              <a:rPr lang="en-US" smtClean="0"/>
              <a:t>Click to edit Master title style</a:t>
            </a:r>
            <a:endParaRPr/>
          </a:p>
        </p:txBody>
      </p:sp>
      <p:sp>
        <p:nvSpPr>
          <p:cNvPr id="3" name="Picture Placeholder 2"/>
          <p:cNvSpPr>
            <a:spLocks noGrp="1"/>
          </p:cNvSpPr>
          <p:nvPr>
            <p:ph type="pic" idx="1"/>
          </p:nvPr>
        </p:nvSpPr>
        <p:spPr>
          <a:xfrm flipH="1">
            <a:off x="871584" y="762000"/>
            <a:ext cx="7427726" cy="2989730"/>
          </a:xfrm>
          <a:prstGeom prst="roundRect">
            <a:avLst>
              <a:gd name="adj" fmla="val 7476"/>
            </a:avLst>
          </a:prstGeom>
          <a:blipFill dpi="0" rotWithShape="0">
            <a:blip r:embed="rId3"/>
            <a:srcRect/>
            <a:stretch>
              <a:fillRect/>
            </a:stretch>
          </a:blipFill>
          <a:ln w="28575">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808034" y="4827493"/>
            <a:ext cx="7559977" cy="1220881"/>
          </a:xfrm>
        </p:spPr>
        <p:txBody>
          <a:bodyPr>
            <a:normAutofit/>
          </a:bodyPr>
          <a:lstStyle>
            <a:lvl1pPr marL="0" indent="0">
              <a:spcBef>
                <a:spcPts val="3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81000" y="6288741"/>
            <a:ext cx="1865125" cy="365125"/>
          </a:xfrm>
        </p:spPr>
        <p:txBody>
          <a:bodyPr/>
          <a:lstStyle/>
          <a:p>
            <a:fld id="{1CD2032D-6C38-3847-A8FF-15C64C3F7892}" type="datetimeFigureOut">
              <a:rPr lang="en-US" smtClean="0"/>
              <a:t>2/29/16</a:t>
            </a:fld>
            <a:endParaRPr lang="en-US"/>
          </a:p>
        </p:txBody>
      </p:sp>
      <p:sp>
        <p:nvSpPr>
          <p:cNvPr id="6" name="Footer Placeholder 5"/>
          <p:cNvSpPr>
            <a:spLocks noGrp="1"/>
          </p:cNvSpPr>
          <p:nvPr>
            <p:ph type="ftr" sz="quarter" idx="11"/>
          </p:nvPr>
        </p:nvSpPr>
        <p:spPr>
          <a:xfrm>
            <a:off x="3325813" y="6288741"/>
            <a:ext cx="5217551" cy="365125"/>
          </a:xfrm>
        </p:spPr>
        <p:txBody>
          <a:bodyPr/>
          <a:lstStyle/>
          <a:p>
            <a:endParaRPr lang="en-US"/>
          </a:p>
        </p:txBody>
      </p:sp>
      <p:sp>
        <p:nvSpPr>
          <p:cNvPr id="7" name="Slide Number Placeholder 6"/>
          <p:cNvSpPr>
            <a:spLocks noGrp="1"/>
          </p:cNvSpPr>
          <p:nvPr>
            <p:ph type="sldNum" sz="quarter" idx="12"/>
          </p:nvPr>
        </p:nvSpPr>
        <p:spPr/>
        <p:txBody>
          <a:bodyPr/>
          <a:lstStyle/>
          <a:p>
            <a:fld id="{0B6F4EDE-2631-6A47-BB1A-CB68A9D84168}"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1CD2032D-6C38-3847-A8FF-15C64C3F7892}" type="datetimeFigureOut">
              <a:rPr lang="en-US" smtClean="0"/>
              <a:t>2/29/16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6F4EDE-2631-6A47-BB1A-CB68A9D84168}"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8" name="Picture 7"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Vertical Title 1"/>
          <p:cNvSpPr>
            <a:spLocks noGrp="1"/>
          </p:cNvSpPr>
          <p:nvPr>
            <p:ph type="title" orient="vert"/>
          </p:nvPr>
        </p:nvSpPr>
        <p:spPr>
          <a:xfrm>
            <a:off x="7328646" y="779463"/>
            <a:ext cx="1358153" cy="5268912"/>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779462" y="779464"/>
            <a:ext cx="6170613" cy="5268911"/>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1CD2032D-6C38-3847-A8FF-15C64C3F7892}" type="datetimeFigureOut">
              <a:rPr lang="en-US" smtClean="0"/>
              <a:t>2/29/16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6F4EDE-2631-6A47-BB1A-CB68A9D84168}"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47338644-186C-46C1-9932-4DD61E7C8894}" type="datetimeFigureOut">
              <a:rPr lang="en-US">
                <a:solidFill>
                  <a:prstClr val="black">
                    <a:tint val="75000"/>
                  </a:prstClr>
                </a:solidFill>
                <a:latin typeface="Calibri"/>
              </a:rPr>
              <a:pPr>
                <a:defRPr/>
              </a:pPr>
              <a:t>2/29/16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1AE460F4-2E23-4404-84D7-36930D8B7CC9}"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F8433B2-ED30-413B-A9B2-8969E5EF4D60}" type="datetimeFigureOut">
              <a:rPr lang="en-US">
                <a:solidFill>
                  <a:prstClr val="black">
                    <a:tint val="75000"/>
                  </a:prstClr>
                </a:solidFill>
                <a:latin typeface="Calibri"/>
              </a:rPr>
              <a:pPr>
                <a:defRPr/>
              </a:pPr>
              <a:t>2/29/16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BE1BAFED-ADE4-4A65-8BB8-FF61EF56B1B1}"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4A9A2414-C400-42C2-8C42-5074472F034F}" type="datetimeFigureOut">
              <a:rPr lang="en-US">
                <a:solidFill>
                  <a:prstClr val="black">
                    <a:tint val="75000"/>
                  </a:prstClr>
                </a:solidFill>
                <a:latin typeface="Calibri"/>
              </a:rPr>
              <a:pPr>
                <a:defRPr/>
              </a:pPr>
              <a:t>2/29/16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24706C23-4F29-4487-B9D7-DFD4551349A4}"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1CD2032D-6C38-3847-A8FF-15C64C3F7892}" type="datetimeFigureOut">
              <a:rPr lang="en-US" smtClean="0"/>
              <a:t>2/29/16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6F4EDE-2631-6A47-BB1A-CB68A9D84168}"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F59D679F-8F33-4F48-864C-9D13FBBB02AB}" type="datetimeFigureOut">
              <a:rPr lang="en-US">
                <a:solidFill>
                  <a:prstClr val="black">
                    <a:tint val="75000"/>
                  </a:prstClr>
                </a:solidFill>
                <a:latin typeface="Calibri"/>
              </a:rPr>
              <a:pPr>
                <a:defRPr/>
              </a:pPr>
              <a:t>2/29/16</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9AAF8D83-8793-459D-9E7F-491EAE3E5A65}"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F539A264-85A8-4CC5-88C4-D96864B699F0}" type="datetimeFigureOut">
              <a:rPr lang="en-US">
                <a:solidFill>
                  <a:prstClr val="black">
                    <a:tint val="75000"/>
                  </a:prstClr>
                </a:solidFill>
                <a:latin typeface="Calibri"/>
              </a:rPr>
              <a:pPr>
                <a:defRPr/>
              </a:pPr>
              <a:t>2/29/16</a:t>
            </a:fld>
            <a:endParaRPr lang="en-US">
              <a:solidFill>
                <a:prstClr val="black">
                  <a:tint val="75000"/>
                </a:prstClr>
              </a:solidFill>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F48CA013-0C1D-427A-A706-D51A9AA8B820}"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61205295-9BAF-4417-A2FB-8C622AE0EAAB}" type="datetimeFigureOut">
              <a:rPr lang="en-US">
                <a:solidFill>
                  <a:prstClr val="black">
                    <a:tint val="75000"/>
                  </a:prstClr>
                </a:solidFill>
                <a:latin typeface="Calibri"/>
              </a:rPr>
              <a:pPr>
                <a:defRPr/>
              </a:pPr>
              <a:t>2/29/16</a:t>
            </a:fld>
            <a:endParaRPr lang="en-US">
              <a:solidFill>
                <a:prstClr val="black">
                  <a:tint val="75000"/>
                </a:prstClr>
              </a:solidFill>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FEBA35BC-C38A-47B6-937D-29A7569CF40D}"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A003FE2-EAB2-4861-B063-34C8A4F0A61C}" type="datetimeFigureOut">
              <a:rPr lang="en-US">
                <a:solidFill>
                  <a:prstClr val="black">
                    <a:tint val="75000"/>
                  </a:prstClr>
                </a:solidFill>
                <a:latin typeface="Calibri"/>
              </a:rPr>
              <a:pPr>
                <a:defRPr/>
              </a:pPr>
              <a:t>2/29/16</a:t>
            </a:fld>
            <a:endParaRPr lang="en-US">
              <a:solidFill>
                <a:prstClr val="black">
                  <a:tint val="75000"/>
                </a:prstClr>
              </a:solidFill>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D204495F-DF41-40DA-9E49-A350C0C3376C}"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ECBDAD8-DB72-4715-8F8A-EC33305108E9}" type="datetimeFigureOut">
              <a:rPr lang="en-US">
                <a:solidFill>
                  <a:prstClr val="black">
                    <a:tint val="75000"/>
                  </a:prstClr>
                </a:solidFill>
                <a:latin typeface="Calibri"/>
              </a:rPr>
              <a:pPr>
                <a:defRPr/>
              </a:pPr>
              <a:t>2/29/16</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D065FCFB-6E6E-4006-87A5-1B825E70EC50}"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4A785B8-8C22-42FC-9995-19534D93F53E}" type="datetimeFigureOut">
              <a:rPr lang="en-US">
                <a:solidFill>
                  <a:prstClr val="black">
                    <a:tint val="75000"/>
                  </a:prstClr>
                </a:solidFill>
                <a:latin typeface="Calibri"/>
              </a:rPr>
              <a:pPr>
                <a:defRPr/>
              </a:pPr>
              <a:t>2/29/16</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4F6547C5-F8AF-4507-ADD1-295715E46B4A}"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6F50479-59A1-4243-87D3-931A35BC089B}" type="datetimeFigureOut">
              <a:rPr lang="en-US">
                <a:solidFill>
                  <a:prstClr val="black">
                    <a:tint val="75000"/>
                  </a:prstClr>
                </a:solidFill>
                <a:latin typeface="Calibri"/>
              </a:rPr>
              <a:pPr>
                <a:defRPr/>
              </a:pPr>
              <a:t>2/29/16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9A6B401-40F2-491D-B422-CCC1B957B2B8}"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5BEA02D-FE8B-4BBD-9083-741A6021F314}" type="datetimeFigureOut">
              <a:rPr lang="en-US">
                <a:solidFill>
                  <a:prstClr val="black">
                    <a:tint val="75000"/>
                  </a:prstClr>
                </a:solidFill>
                <a:latin typeface="Calibri"/>
              </a:rPr>
              <a:pPr>
                <a:defRPr/>
              </a:pPr>
              <a:t>2/29/16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37B38AC-2E42-401A-98B6-B6AB70A13DB2}"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descr="Overlay-SectionHeader.png"/>
          <p:cNvPicPr>
            <a:picLocks noChangeAspect="1"/>
          </p:cNvPicPr>
          <p:nvPr/>
        </p:nvPicPr>
        <p:blipFill>
          <a:blip r:embed="rId2"/>
          <a:stretch>
            <a:fillRect/>
          </a:stretch>
        </p:blipFill>
        <p:spPr>
          <a:xfrm>
            <a:off x="158367" y="187452"/>
            <a:ext cx="8827266" cy="6483096"/>
          </a:xfrm>
          <a:prstGeom prst="rect">
            <a:avLst/>
          </a:prstGeom>
        </p:spPr>
      </p:pic>
      <p:sp>
        <p:nvSpPr>
          <p:cNvPr id="2" name="Title 1"/>
          <p:cNvSpPr>
            <a:spLocks noGrp="1"/>
          </p:cNvSpPr>
          <p:nvPr>
            <p:ph type="title"/>
          </p:nvPr>
        </p:nvSpPr>
        <p:spPr>
          <a:xfrm>
            <a:off x="779463" y="2591360"/>
            <a:ext cx="7583487" cy="1362075"/>
          </a:xfrm>
        </p:spPr>
        <p:txBody>
          <a:bodyPr anchor="b" anchorCtr="0">
            <a:noAutofit/>
          </a:bodyPr>
          <a:lstStyle>
            <a:lvl1pPr algn="l">
              <a:defRPr sz="4400" b="1" cap="none" baseline="0">
                <a:solidFill>
                  <a:schemeClr val="bg1"/>
                </a:solidFill>
              </a:defRPr>
            </a:lvl1pPr>
          </a:lstStyle>
          <a:p>
            <a:r>
              <a:rPr lang="en-US" smtClean="0"/>
              <a:t>Click to edit Master title style</a:t>
            </a:r>
            <a:endParaRPr/>
          </a:p>
        </p:txBody>
      </p:sp>
      <p:sp>
        <p:nvSpPr>
          <p:cNvPr id="3" name="Text Placeholder 2"/>
          <p:cNvSpPr>
            <a:spLocks noGrp="1"/>
          </p:cNvSpPr>
          <p:nvPr>
            <p:ph type="body" idx="1"/>
          </p:nvPr>
        </p:nvSpPr>
        <p:spPr>
          <a:xfrm>
            <a:off x="779463" y="3950354"/>
            <a:ext cx="7583487" cy="1500187"/>
          </a:xfrm>
        </p:spPr>
        <p:txBody>
          <a:bodyPr anchor="t" anchorCtr="0"/>
          <a:lstStyle>
            <a:lvl1pPr marL="0" indent="0" algn="l">
              <a:spcBef>
                <a:spcPts val="600"/>
              </a:spcBef>
              <a:buNone/>
              <a:defRPr sz="2000" cap="none"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CD2032D-6C38-3847-A8FF-15C64C3F7892}" type="datetimeFigureOut">
              <a:rPr lang="en-US" smtClean="0"/>
              <a:t>2/29/16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6F4EDE-2631-6A47-BB1A-CB68A9D84168}"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779462" y="1828800"/>
            <a:ext cx="3657600" cy="42195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688541" y="1828800"/>
            <a:ext cx="3657600" cy="42195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1CD2032D-6C38-3847-A8FF-15C64C3F7892}" type="datetimeFigureOut">
              <a:rPr lang="en-US" smtClean="0"/>
              <a:t>2/29/16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6F4EDE-2631-6A47-BB1A-CB68A9D84168}"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4" name="Picture 13"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a:xfrm>
            <a:off x="779463" y="381000"/>
            <a:ext cx="7583487" cy="1044388"/>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779463" y="1438835"/>
            <a:ext cx="3657600" cy="789828"/>
          </a:xfrm>
        </p:spPr>
        <p:txBody>
          <a:bodyPr anchor="b">
            <a:noAutofit/>
          </a:bodyPr>
          <a:lstStyle>
            <a:lvl1pPr marL="0" indent="0" algn="ctr">
              <a:lnSpc>
                <a:spcPts val="3000"/>
              </a:lnSpc>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79463" y="2362199"/>
            <a:ext cx="3657600" cy="3686175"/>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705350" y="1438835"/>
            <a:ext cx="3657600" cy="789828"/>
          </a:xfrm>
        </p:spPr>
        <p:txBody>
          <a:bodyPr anchor="b">
            <a:noAutofit/>
          </a:bodyPr>
          <a:lstStyle>
            <a:lvl1pPr marL="0" indent="0" algn="ctr">
              <a:lnSpc>
                <a:spcPts val="3000"/>
              </a:lnSpc>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05350" y="2362199"/>
            <a:ext cx="3657600" cy="3686175"/>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1CD2032D-6C38-3847-A8FF-15C64C3F7892}" type="datetimeFigureOut">
              <a:rPr lang="en-US" smtClean="0"/>
              <a:t>2/29/16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B6F4EDE-2631-6A47-BB1A-CB68A9D84168}" type="slidenum">
              <a:rPr lang="en-US" smtClean="0"/>
              <a:t>‹#›</a:t>
            </a:fld>
            <a:endParaRPr lang="en-US"/>
          </a:p>
        </p:txBody>
      </p:sp>
      <p:cxnSp>
        <p:nvCxnSpPr>
          <p:cNvPr id="12" name="Straight Connector 11"/>
          <p:cNvCxnSpPr/>
          <p:nvPr/>
        </p:nvCxnSpPr>
        <p:spPr>
          <a:xfrm>
            <a:off x="874059" y="2286000"/>
            <a:ext cx="3563003"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815840" y="2286000"/>
            <a:ext cx="3566160"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874059" y="2286000"/>
            <a:ext cx="3563003"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815840" y="2286000"/>
            <a:ext cx="3566160"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779462" y="1828801"/>
            <a:ext cx="7585076"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1CD2032D-6C38-3847-A8FF-15C64C3F7892}" type="datetimeFigureOut">
              <a:rPr lang="en-US" smtClean="0"/>
              <a:t>2/29/16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6F4EDE-2631-6A47-BB1A-CB68A9D84168}" type="slidenum">
              <a:rPr lang="en-US" smtClean="0"/>
              <a:t>‹#›</a:t>
            </a:fld>
            <a:endParaRPr lang="en-US"/>
          </a:p>
        </p:txBody>
      </p:sp>
      <p:sp>
        <p:nvSpPr>
          <p:cNvPr id="10" name="Content Placeholder 2"/>
          <p:cNvSpPr>
            <a:spLocks noGrp="1"/>
          </p:cNvSpPr>
          <p:nvPr>
            <p:ph sz="half" idx="13"/>
          </p:nvPr>
        </p:nvSpPr>
        <p:spPr>
          <a:xfrm>
            <a:off x="779462" y="3991816"/>
            <a:ext cx="7585076"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710953" y="1828801"/>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1CD2032D-6C38-3847-A8FF-15C64C3F7892}" type="datetimeFigureOut">
              <a:rPr lang="en-US" smtClean="0"/>
              <a:t>2/29/16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6F4EDE-2631-6A47-BB1A-CB68A9D84168}" type="slidenum">
              <a:rPr lang="en-US" smtClean="0"/>
              <a:t>‹#›</a:t>
            </a:fld>
            <a:endParaRPr lang="en-US"/>
          </a:p>
        </p:txBody>
      </p:sp>
      <p:sp>
        <p:nvSpPr>
          <p:cNvPr id="10" name="Content Placeholder 2"/>
          <p:cNvSpPr>
            <a:spLocks noGrp="1"/>
          </p:cNvSpPr>
          <p:nvPr>
            <p:ph sz="half" idx="13"/>
          </p:nvPr>
        </p:nvSpPr>
        <p:spPr>
          <a:xfrm>
            <a:off x="4710953" y="3991816"/>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1" name="Content Placeholder 2"/>
          <p:cNvSpPr>
            <a:spLocks noGrp="1"/>
          </p:cNvSpPr>
          <p:nvPr>
            <p:ph sz="half" idx="14"/>
          </p:nvPr>
        </p:nvSpPr>
        <p:spPr>
          <a:xfrm>
            <a:off x="779462" y="1828800"/>
            <a:ext cx="3657600" cy="42195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5" name="Date Placeholder 4"/>
          <p:cNvSpPr>
            <a:spLocks noGrp="1"/>
          </p:cNvSpPr>
          <p:nvPr>
            <p:ph type="dt" sz="half" idx="10"/>
          </p:nvPr>
        </p:nvSpPr>
        <p:spPr/>
        <p:txBody>
          <a:bodyPr/>
          <a:lstStyle/>
          <a:p>
            <a:fld id="{1CD2032D-6C38-3847-A8FF-15C64C3F7892}" type="datetimeFigureOut">
              <a:rPr lang="en-US" smtClean="0"/>
              <a:t>2/29/16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6F4EDE-2631-6A47-BB1A-CB68A9D84168}" type="slidenum">
              <a:rPr lang="en-US" smtClean="0"/>
              <a:t>‹#›</a:t>
            </a:fld>
            <a:endParaRPr lang="en-US"/>
          </a:p>
        </p:txBody>
      </p:sp>
      <p:sp>
        <p:nvSpPr>
          <p:cNvPr id="12" name="Content Placeholder 2"/>
          <p:cNvSpPr>
            <a:spLocks noGrp="1"/>
          </p:cNvSpPr>
          <p:nvPr>
            <p:ph sz="half" idx="14"/>
          </p:nvPr>
        </p:nvSpPr>
        <p:spPr>
          <a:xfrm>
            <a:off x="779463" y="1828801"/>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3" name="Content Placeholder 2"/>
          <p:cNvSpPr>
            <a:spLocks noGrp="1"/>
          </p:cNvSpPr>
          <p:nvPr>
            <p:ph sz="half" idx="15"/>
          </p:nvPr>
        </p:nvSpPr>
        <p:spPr>
          <a:xfrm>
            <a:off x="779463" y="3991816"/>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4" name="Content Placeholder 2"/>
          <p:cNvSpPr>
            <a:spLocks noGrp="1"/>
          </p:cNvSpPr>
          <p:nvPr>
            <p:ph sz="half" idx="1"/>
          </p:nvPr>
        </p:nvSpPr>
        <p:spPr>
          <a:xfrm>
            <a:off x="4710953" y="1828801"/>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5" name="Content Placeholder 2"/>
          <p:cNvSpPr>
            <a:spLocks noGrp="1"/>
          </p:cNvSpPr>
          <p:nvPr>
            <p:ph sz="half" idx="13"/>
          </p:nvPr>
        </p:nvSpPr>
        <p:spPr>
          <a:xfrm>
            <a:off x="4710953" y="3991816"/>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1CD2032D-6C38-3847-A8FF-15C64C3F7892}" type="datetimeFigureOut">
              <a:rPr lang="en-US" smtClean="0"/>
              <a:t>2/29/16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B6F4EDE-2631-6A47-BB1A-CB68A9D84168}"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7.xml"/><Relationship Id="rId12" Type="http://schemas.openxmlformats.org/officeDocument/2006/relationships/theme" Target="../theme/theme2.xml"/><Relationship Id="rId1" Type="http://schemas.openxmlformats.org/officeDocument/2006/relationships/slideLayout" Target="../slideLayouts/slideLayout17.xml"/><Relationship Id="rId2" Type="http://schemas.openxmlformats.org/officeDocument/2006/relationships/slideLayout" Target="../slideLayouts/slideLayout18.xml"/><Relationship Id="rId3" Type="http://schemas.openxmlformats.org/officeDocument/2006/relationships/slideLayout" Target="../slideLayouts/slideLayout19.xml"/><Relationship Id="rId4" Type="http://schemas.openxmlformats.org/officeDocument/2006/relationships/slideLayout" Target="../slideLayouts/slideLayout20.xml"/><Relationship Id="rId5" Type="http://schemas.openxmlformats.org/officeDocument/2006/relationships/slideLayout" Target="../slideLayouts/slideLayout21.xml"/><Relationship Id="rId6" Type="http://schemas.openxmlformats.org/officeDocument/2006/relationships/slideLayout" Target="../slideLayouts/slideLayout22.xml"/><Relationship Id="rId7" Type="http://schemas.openxmlformats.org/officeDocument/2006/relationships/slideLayout" Target="../slideLayouts/slideLayout23.xml"/><Relationship Id="rId8" Type="http://schemas.openxmlformats.org/officeDocument/2006/relationships/slideLayout" Target="../slideLayouts/slideLayout24.xml"/><Relationship Id="rId9" Type="http://schemas.openxmlformats.org/officeDocument/2006/relationships/slideLayout" Target="../slideLayouts/slideLayout25.xml"/><Relationship Id="rId10"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ound Diagonal Corner Rectangle 7"/>
          <p:cNvSpPr/>
          <p:nvPr/>
        </p:nvSpPr>
        <p:spPr>
          <a:xfrm>
            <a:off x="189707" y="189707"/>
            <a:ext cx="8764587" cy="6478587"/>
          </a:xfrm>
          <a:prstGeom prst="round2DiagRect">
            <a:avLst>
              <a:gd name="adj1" fmla="val 9416"/>
              <a:gd name="adj2" fmla="val 0"/>
            </a:avLst>
          </a:prstGeom>
          <a:gradFill>
            <a:gsLst>
              <a:gs pos="17000">
                <a:schemeClr val="bg2"/>
              </a:gs>
              <a:gs pos="100000">
                <a:schemeClr val="tx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Placeholder 1"/>
          <p:cNvSpPr>
            <a:spLocks noGrp="1"/>
          </p:cNvSpPr>
          <p:nvPr>
            <p:ph type="title"/>
          </p:nvPr>
        </p:nvSpPr>
        <p:spPr>
          <a:xfrm>
            <a:off x="779463" y="381000"/>
            <a:ext cx="7583487" cy="1044388"/>
          </a:xfrm>
          <a:prstGeom prst="rect">
            <a:avLst/>
          </a:prstGeom>
        </p:spPr>
        <p:txBody>
          <a:bodyPr vert="horz" lIns="91440" tIns="45720" rIns="91440" bIns="45720" rtlCol="0" anchor="b" anchorCtr="0">
            <a:noAutofit/>
          </a:bodyPr>
          <a:lstStyle/>
          <a:p>
            <a:r>
              <a:rPr lang="en-US" smtClean="0"/>
              <a:t>Click to edit Master title style</a:t>
            </a:r>
            <a:endParaRPr/>
          </a:p>
        </p:txBody>
      </p:sp>
      <p:sp>
        <p:nvSpPr>
          <p:cNvPr id="3" name="Text Placeholder 2"/>
          <p:cNvSpPr>
            <a:spLocks noGrp="1"/>
          </p:cNvSpPr>
          <p:nvPr>
            <p:ph type="body" idx="1"/>
          </p:nvPr>
        </p:nvSpPr>
        <p:spPr>
          <a:xfrm>
            <a:off x="779463" y="1828800"/>
            <a:ext cx="7583487" cy="420893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381000" y="6288741"/>
            <a:ext cx="1887537" cy="365125"/>
          </a:xfrm>
          <a:prstGeom prst="rect">
            <a:avLst/>
          </a:prstGeom>
        </p:spPr>
        <p:txBody>
          <a:bodyPr vert="horz" lIns="91440" tIns="45720" rIns="91440" bIns="45720" rtlCol="0" anchor="ctr"/>
          <a:lstStyle>
            <a:lvl1pPr algn="l">
              <a:defRPr sz="1200">
                <a:solidFill>
                  <a:schemeClr val="bg2"/>
                </a:solidFill>
              </a:defRPr>
            </a:lvl1pPr>
          </a:lstStyle>
          <a:p>
            <a:fld id="{1CD2032D-6C38-3847-A8FF-15C64C3F7892}" type="datetimeFigureOut">
              <a:rPr lang="en-US" smtClean="0"/>
              <a:t>2/29/16</a:t>
            </a:fld>
            <a:endParaRPr lang="en-US"/>
          </a:p>
        </p:txBody>
      </p:sp>
      <p:sp>
        <p:nvSpPr>
          <p:cNvPr id="5" name="Footer Placeholder 4"/>
          <p:cNvSpPr>
            <a:spLocks noGrp="1"/>
          </p:cNvSpPr>
          <p:nvPr>
            <p:ph type="ftr" sz="quarter" idx="3"/>
          </p:nvPr>
        </p:nvSpPr>
        <p:spPr>
          <a:xfrm>
            <a:off x="3304615" y="6288741"/>
            <a:ext cx="5238750" cy="365125"/>
          </a:xfrm>
          <a:prstGeom prst="rect">
            <a:avLst/>
          </a:prstGeom>
        </p:spPr>
        <p:txBody>
          <a:bodyPr vert="horz" lIns="91440" tIns="45720" rIns="91440" bIns="45720" rtlCol="0" anchor="ctr"/>
          <a:lstStyle>
            <a:lvl1pPr algn="r">
              <a:defRPr sz="1200">
                <a:solidFill>
                  <a:schemeClr val="bg2"/>
                </a:solidFill>
              </a:defRPr>
            </a:lvl1pPr>
          </a:lstStyle>
          <a:p>
            <a:endParaRPr lang="en-US"/>
          </a:p>
        </p:txBody>
      </p:sp>
      <p:sp>
        <p:nvSpPr>
          <p:cNvPr id="6" name="Slide Number Placeholder 5"/>
          <p:cNvSpPr>
            <a:spLocks noGrp="1"/>
          </p:cNvSpPr>
          <p:nvPr>
            <p:ph type="sldNum" sz="quarter" idx="4"/>
          </p:nvPr>
        </p:nvSpPr>
        <p:spPr>
          <a:xfrm>
            <a:off x="8404411" y="219635"/>
            <a:ext cx="493059" cy="365125"/>
          </a:xfrm>
          <a:prstGeom prst="rect">
            <a:avLst/>
          </a:prstGeom>
        </p:spPr>
        <p:txBody>
          <a:bodyPr vert="horz" lIns="91440" tIns="45720" rIns="91440" bIns="45720" rtlCol="0" anchor="ctr"/>
          <a:lstStyle>
            <a:lvl1pPr algn="r">
              <a:defRPr sz="1200">
                <a:solidFill>
                  <a:schemeClr val="tx2"/>
                </a:solidFill>
              </a:defRPr>
            </a:lvl1pPr>
          </a:lstStyle>
          <a:p>
            <a:fld id="{0B6F4EDE-2631-6A47-BB1A-CB68A9D84168}"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914400" rtl="0" eaLnBrk="1" latinLnBrk="0" hangingPunct="1">
        <a:spcBef>
          <a:spcPct val="0"/>
        </a:spcBef>
        <a:buNone/>
        <a:defRPr sz="3800" kern="1200">
          <a:solidFill>
            <a:schemeClr val="bg1"/>
          </a:solidFill>
          <a:latin typeface="+mj-lt"/>
          <a:ea typeface="+mj-ea"/>
          <a:cs typeface="+mj-cs"/>
        </a:defRPr>
      </a:lvl1pPr>
    </p:titleStyle>
    <p:bodyStyle>
      <a:lvl1pPr marL="282575" indent="-282575" algn="l" defTabSz="914400" rtl="0" eaLnBrk="1" latinLnBrk="0" hangingPunct="1">
        <a:spcBef>
          <a:spcPts val="2000"/>
        </a:spcBef>
        <a:buFont typeface="Wingdings 2" pitchFamily="18" charset="2"/>
        <a:buChar char=""/>
        <a:defRPr sz="2200" kern="1200">
          <a:solidFill>
            <a:schemeClr val="bg1"/>
          </a:solidFill>
          <a:latin typeface="+mn-lt"/>
          <a:ea typeface="+mn-ea"/>
          <a:cs typeface="+mn-cs"/>
        </a:defRPr>
      </a:lvl1pPr>
      <a:lvl2pPr marL="577850" indent="-295275" algn="l" defTabSz="914400" rtl="0" eaLnBrk="1" latinLnBrk="0" hangingPunct="1">
        <a:spcBef>
          <a:spcPts val="600"/>
        </a:spcBef>
        <a:buFont typeface="Wingdings 2" pitchFamily="18" charset="2"/>
        <a:buChar char=""/>
        <a:defRPr sz="2000" kern="1200">
          <a:solidFill>
            <a:schemeClr val="bg1"/>
          </a:solidFill>
          <a:latin typeface="+mn-lt"/>
          <a:ea typeface="+mn-ea"/>
          <a:cs typeface="+mn-cs"/>
        </a:defRPr>
      </a:lvl2pPr>
      <a:lvl3pPr marL="86042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3pPr>
      <a:lvl4pPr marL="1143000"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4pPr>
      <a:lvl5pPr marL="142557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5pPr>
      <a:lvl6pPr marL="1711325"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6pPr>
      <a:lvl7pPr marL="2000250"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7pPr>
      <a:lvl8pPr marL="2290763"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8pPr>
      <a:lvl9pPr marL="2571750" indent="-288925" algn="l" defTabSz="914400" rtl="0" eaLnBrk="1" latinLnBrk="0" hangingPunct="1">
        <a:spcBef>
          <a:spcPct val="20000"/>
        </a:spcBef>
        <a:buFont typeface="Wingdings 2" pitchFamily="18" charset="2"/>
        <a:buChar char=""/>
        <a:defRPr lang="en-US" sz="1800" kern="1200" dirty="0">
          <a:solidFill>
            <a:schemeClr val="bg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defTabSz="914400">
              <a:defRPr/>
            </a:pPr>
            <a:fld id="{67E24B8D-3181-4F7B-8E28-D71632B4B518}" type="datetimeFigureOut">
              <a:rPr lang="en-US">
                <a:solidFill>
                  <a:prstClr val="black">
                    <a:tint val="75000"/>
                  </a:prstClr>
                </a:solidFill>
                <a:latin typeface="Calibri"/>
              </a:rPr>
              <a:pPr defTabSz="914400">
                <a:defRPr/>
              </a:pPr>
              <a:t>2/29/16</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defRPr>
            </a:lvl1pPr>
          </a:lstStyle>
          <a:p>
            <a:pPr defTabSz="914400">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defTabSz="914400">
              <a:defRPr/>
            </a:pPr>
            <a:fld id="{1D3EC103-D8BA-4C45-A963-711CCA1F1AA9}" type="slidenum">
              <a:rPr lang="en-US">
                <a:solidFill>
                  <a:prstClr val="black">
                    <a:tint val="75000"/>
                  </a:prstClr>
                </a:solidFill>
                <a:latin typeface="Calibri"/>
              </a:rPr>
              <a:pPr defTabSz="914400">
                <a:defRPr/>
              </a:pPr>
              <a:t>‹#›</a:t>
            </a:fld>
            <a:endParaRPr lang="en-US">
              <a:solidFill>
                <a:prstClr val="black">
                  <a:tint val="75000"/>
                </a:prstClr>
              </a:solidFill>
              <a:latin typeface="Calibri"/>
            </a:endParaRPr>
          </a:p>
        </p:txBody>
      </p:sp>
    </p:spTree>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1" Type="http://schemas.openxmlformats.org/officeDocument/2006/relationships/image" Target="../media/image21.png"/><Relationship Id="rId12" Type="http://schemas.openxmlformats.org/officeDocument/2006/relationships/image" Target="../media/image22.jpeg"/><Relationship Id="rId1" Type="http://schemas.openxmlformats.org/officeDocument/2006/relationships/slideLayout" Target="../slideLayouts/slideLayout17.xml"/><Relationship Id="rId2" Type="http://schemas.openxmlformats.org/officeDocument/2006/relationships/notesSlide" Target="../notesSlides/notesSlide9.xml"/><Relationship Id="rId3" Type="http://schemas.openxmlformats.org/officeDocument/2006/relationships/hyperlink" Target="http://www.itmat.upenn.edu/" TargetMode="External"/><Relationship Id="rId4" Type="http://schemas.openxmlformats.org/officeDocument/2006/relationships/image" Target="../media/image15.png"/><Relationship Id="rId5" Type="http://schemas.openxmlformats.org/officeDocument/2006/relationships/hyperlink" Target="http://www.itmat.upenn.edu/ctsa/index.shtml" TargetMode="External"/><Relationship Id="rId6" Type="http://schemas.openxmlformats.org/officeDocument/2006/relationships/image" Target="../media/image16.jpeg"/><Relationship Id="rId7" Type="http://schemas.openxmlformats.org/officeDocument/2006/relationships/image" Target="../media/image17.png"/><Relationship Id="rId8" Type="http://schemas.openxmlformats.org/officeDocument/2006/relationships/image" Target="../media/image18.png"/><Relationship Id="rId9" Type="http://schemas.openxmlformats.org/officeDocument/2006/relationships/image" Target="../media/image19.png"/><Relationship Id="rId10"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0.xml"/><Relationship Id="rId3" Type="http://schemas.openxmlformats.org/officeDocument/2006/relationships/image" Target="../media/image23.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1.xml"/><Relationship Id="rId3"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17.xml"/><Relationship Id="rId2"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3.xml"/><Relationship Id="rId3" Type="http://schemas.openxmlformats.org/officeDocument/2006/relationships/image" Target="../media/image2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4.xml"/><Relationship Id="rId3"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jpeg"/><Relationship Id="rId1" Type="http://schemas.openxmlformats.org/officeDocument/2006/relationships/slideLayout" Target="../slideLayouts/slideLayout17.xml"/><Relationship Id="rId2"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31.png"/><Relationship Id="rId1" Type="http://schemas.openxmlformats.org/officeDocument/2006/relationships/slideLayout" Target="../slideLayouts/slideLayout17.xml"/><Relationship Id="rId2"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7.xml"/><Relationship Id="rId3" Type="http://schemas.openxmlformats.org/officeDocument/2006/relationships/image" Target="../media/image3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8.xml"/><Relationship Id="rId3" Type="http://schemas.openxmlformats.org/officeDocument/2006/relationships/image" Target="../media/image33.jpe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23.xml"/><Relationship Id="rId2"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0.xml"/><Relationship Id="rId3" Type="http://schemas.openxmlformats.org/officeDocument/2006/relationships/image" Target="../media/image3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1.xml"/><Relationship Id="rId3" Type="http://schemas.openxmlformats.org/officeDocument/2006/relationships/image" Target="../media/image3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2.xml"/><Relationship Id="rId3"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1" Type="http://schemas.openxmlformats.org/officeDocument/2006/relationships/slideLayout" Target="../slideLayouts/slideLayout23.xml"/><Relationship Id="rId2"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4.xml"/><Relationship Id="rId3"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hyperlink" Target="http://www.itmat.upenn.edu/" TargetMode="External"/><Relationship Id="rId4" Type="http://schemas.openxmlformats.org/officeDocument/2006/relationships/image" Target="../media/image15.png"/><Relationship Id="rId5" Type="http://schemas.openxmlformats.org/officeDocument/2006/relationships/hyperlink" Target="http://www.itmat.upenn.edu/ctsa/index.shtml" TargetMode="External"/><Relationship Id="rId6" Type="http://schemas.openxmlformats.org/officeDocument/2006/relationships/image" Target="../media/image16.jpeg"/><Relationship Id="rId7" Type="http://schemas.openxmlformats.org/officeDocument/2006/relationships/image" Target="../media/image17.png"/><Relationship Id="rId8" Type="http://schemas.openxmlformats.org/officeDocument/2006/relationships/image" Target="../media/image18.png"/><Relationship Id="rId1" Type="http://schemas.openxmlformats.org/officeDocument/2006/relationships/slideLayout" Target="../slideLayouts/slideLayout17.xml"/><Relationship Id="rId2" Type="http://schemas.openxmlformats.org/officeDocument/2006/relationships/notesSlide" Target="../notesSlides/notesSlide2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6.xml"/><Relationship Id="rId3" Type="http://schemas.openxmlformats.org/officeDocument/2006/relationships/image" Target="../media/image42.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1.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2.xml"/><Relationship Id="rId3" Type="http://schemas.openxmlformats.org/officeDocument/2006/relationships/hyperlink" Target="http://www.ccts.uic.edu/repository/cirtification"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3.xml"/><Relationship Id="rId3" Type="http://schemas.openxmlformats.org/officeDocument/2006/relationships/image" Target="../media/image4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6.xml"/><Relationship Id="rId3" Type="http://schemas.openxmlformats.org/officeDocument/2006/relationships/hyperlink" Target="https://www.youtube.com/watch?v=i3_z04pTnN8&amp;index=6&amp;list=PLooXaTYiXhKUQFNbikn5aqWvi8A1WX61h"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44.png"/><Relationship Id="rId3" Type="http://schemas.openxmlformats.org/officeDocument/2006/relationships/image" Target="../media/image45.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jpg"/><Relationship Id="rId5" Type="http://schemas.openxmlformats.org/officeDocument/2006/relationships/image" Target="../media/image12.jpeg"/><Relationship Id="rId6"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4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47.png"/><Relationship Id="rId3" Type="http://schemas.openxmlformats.org/officeDocument/2006/relationships/image" Target="../media/image4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4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50.png"/></Relationships>
</file>

<file path=ppt/slides/_rels/slide44.xml.rels><?xml version="1.0" encoding="UTF-8" standalone="yes"?>
<Relationships xmlns="http://schemas.openxmlformats.org/package/2006/relationships"><Relationship Id="rId3" Type="http://schemas.openxmlformats.org/officeDocument/2006/relationships/hyperlink" Target="http://inventions.umich.edu/technologies/4768_ethical-protections-in-community-engaged-research" TargetMode="External"/><Relationship Id="rId4" Type="http://schemas.openxmlformats.org/officeDocument/2006/relationships/image" Target="../media/image12.jpeg"/><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5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2.xml"/><Relationship Id="rId3" Type="http://schemas.openxmlformats.org/officeDocument/2006/relationships/image" Target="../media/image5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0.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3.xml"/><Relationship Id="rId3" Type="http://schemas.openxmlformats.org/officeDocument/2006/relationships/image" Target="../media/image5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54.png"/></Relationships>
</file>

<file path=ppt/slides/_rels/slide55.xml.rels><?xml version="1.0" encoding="UTF-8" standalone="yes"?>
<Relationships xmlns="http://schemas.openxmlformats.org/package/2006/relationships"><Relationship Id="rId3" Type="http://schemas.openxmlformats.org/officeDocument/2006/relationships/hyperlink" Target="http://inventions.umich.edu/technologies/4768_ethical-protections-in-community-engaged-research" TargetMode="External"/><Relationship Id="rId4" Type="http://schemas.openxmlformats.org/officeDocument/2006/relationships/image" Target="../media/image55.png"/><Relationship Id="rId1" Type="http://schemas.openxmlformats.org/officeDocument/2006/relationships/slideLayout" Target="../slideLayouts/slideLayout10.xml"/><Relationship Id="rId2" Type="http://schemas.openxmlformats.org/officeDocument/2006/relationships/notesSlide" Target="../notesSlides/notesSlide48.xml"/></Relationships>
</file>

<file path=ppt/slides/_rels/slide56.xml.rels><?xml version="1.0" encoding="UTF-8" standalone="yes"?>
<Relationships xmlns="http://schemas.openxmlformats.org/package/2006/relationships"><Relationship Id="rId3" Type="http://schemas.openxmlformats.org/officeDocument/2006/relationships/image" Target="../media/image11.jpg"/><Relationship Id="rId4" Type="http://schemas.openxmlformats.org/officeDocument/2006/relationships/image" Target="../media/image12.jpeg"/><Relationship Id="rId5" Type="http://schemas.openxmlformats.org/officeDocument/2006/relationships/image" Target="../media/image13.png"/><Relationship Id="rId1" Type="http://schemas.openxmlformats.org/officeDocument/2006/relationships/slideLayout" Target="../slideLayouts/slideLayout9.xml"/><Relationship Id="rId2" Type="http://schemas.openxmlformats.org/officeDocument/2006/relationships/notesSlide" Target="../notesSlides/notesSlide49.xml"/></Relationships>
</file>

<file path=ppt/slides/_rels/slide57.xml.rels><?xml version="1.0" encoding="UTF-8" standalone="yes"?>
<Relationships xmlns="http://schemas.openxmlformats.org/package/2006/relationships"><Relationship Id="rId3" Type="http://schemas.openxmlformats.org/officeDocument/2006/relationships/hyperlink" Target="mailto:bevans@email.chop.edu" TargetMode="External"/><Relationship Id="rId4" Type="http://schemas.openxmlformats.org/officeDocument/2006/relationships/hyperlink" Target="mailto:delamottea@email.chop.edu" TargetMode="External"/><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xml"/><Relationship Id="rId3" Type="http://schemas.openxmlformats.org/officeDocument/2006/relationships/image" Target="../media/image14.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5467" y="2866215"/>
            <a:ext cx="8227483" cy="1470025"/>
          </a:xfrm>
        </p:spPr>
        <p:txBody>
          <a:bodyPr/>
          <a:lstStyle/>
          <a:p>
            <a:pPr lvl="1" algn="r" rtl="0">
              <a:spcBef>
                <a:spcPct val="0"/>
              </a:spcBef>
            </a:pPr>
            <a:r>
              <a:rPr lang="en-US" sz="3800" b="1" dirty="0" smtClean="0">
                <a:solidFill>
                  <a:srgbClr val="094364"/>
                </a:solidFill>
              </a:rPr>
              <a:t>Preparing Patients and Other Stakeholders to Uphold Ethical Research Principles</a:t>
            </a:r>
            <a:br>
              <a:rPr lang="en-US" sz="3800" b="1" dirty="0" smtClean="0">
                <a:solidFill>
                  <a:srgbClr val="094364"/>
                </a:solidFill>
              </a:rPr>
            </a:br>
            <a:endParaRPr lang="en-US" sz="3800" b="1" dirty="0"/>
          </a:p>
        </p:txBody>
      </p:sp>
      <p:sp>
        <p:nvSpPr>
          <p:cNvPr id="3" name="Subtitle 2"/>
          <p:cNvSpPr>
            <a:spLocks noGrp="1"/>
          </p:cNvSpPr>
          <p:nvPr>
            <p:ph type="subTitle" idx="1"/>
          </p:nvPr>
        </p:nvSpPr>
        <p:spPr>
          <a:xfrm>
            <a:off x="1600201" y="3742515"/>
            <a:ext cx="6762749" cy="1752600"/>
          </a:xfrm>
        </p:spPr>
        <p:txBody>
          <a:bodyPr>
            <a:normAutofit/>
          </a:bodyPr>
          <a:lstStyle/>
          <a:p>
            <a:r>
              <a:rPr lang="en-US" sz="2400" dirty="0" smtClean="0"/>
              <a:t>Human subjects protection training for patients and other stakeholders</a:t>
            </a:r>
            <a:endParaRPr lang="en-US" sz="2400" dirty="0"/>
          </a:p>
        </p:txBody>
      </p:sp>
      <p:sp>
        <p:nvSpPr>
          <p:cNvPr id="4" name="TextBox 3"/>
          <p:cNvSpPr txBox="1"/>
          <p:nvPr/>
        </p:nvSpPr>
        <p:spPr>
          <a:xfrm>
            <a:off x="285751" y="5988050"/>
            <a:ext cx="8547100" cy="584776"/>
          </a:xfrm>
          <a:prstGeom prst="rect">
            <a:avLst/>
          </a:prstGeom>
          <a:noFill/>
        </p:spPr>
        <p:txBody>
          <a:bodyPr wrap="square" rtlCol="0">
            <a:spAutoFit/>
          </a:bodyPr>
          <a:lstStyle/>
          <a:p>
            <a:r>
              <a:rPr lang="en-US" sz="1600" dirty="0" smtClean="0">
                <a:solidFill>
                  <a:schemeClr val="bg2">
                    <a:lumMod val="40000"/>
                    <a:lumOff val="60000"/>
                  </a:schemeClr>
                </a:solidFill>
              </a:rPr>
              <a:t>This project is funded by a Patient-Centered Outcomes Research Institute (PCORI) Eugene Washington Engagement Award Program (EAIN-2299, PI: Bevans)</a:t>
            </a:r>
            <a:endParaRPr lang="en-US" sz="1600" dirty="0">
              <a:solidFill>
                <a:schemeClr val="bg2">
                  <a:lumMod val="40000"/>
                  <a:lumOff val="60000"/>
                </a:schemeClr>
              </a:solidFill>
            </a:endParaRPr>
          </a:p>
        </p:txBody>
      </p:sp>
    </p:spTree>
    <p:extLst>
      <p:ext uri="{BB962C8B-B14F-4D97-AF65-F5344CB8AC3E}">
        <p14:creationId xmlns:p14="http://schemas.microsoft.com/office/powerpoint/2010/main" val="157675230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61576" y="498250"/>
            <a:ext cx="8229600" cy="807610"/>
          </a:xfrm>
          <a:prstGeom prst="rect">
            <a:avLst/>
          </a:prstGeom>
          <a:ln w="38100" cmpd="sng">
            <a:solidFill>
              <a:srgbClr val="FFFFFF"/>
            </a:solidFill>
          </a:ln>
        </p:spPr>
        <p:txBody>
          <a:bodyPr>
            <a:normAutofit/>
          </a:bodyPr>
          <a:lstStyle>
            <a:lvl1pPr algn="l" defTabSz="914400" rtl="0" eaLnBrk="1" latinLnBrk="0" hangingPunct="1">
              <a:spcBef>
                <a:spcPct val="0"/>
              </a:spcBef>
              <a:buNone/>
              <a:defRPr sz="3800" kern="1200">
                <a:solidFill>
                  <a:schemeClr val="bg1"/>
                </a:solidFill>
                <a:latin typeface="+mj-lt"/>
                <a:ea typeface="+mj-ea"/>
                <a:cs typeface="+mj-cs"/>
              </a:defRPr>
            </a:lvl1pPr>
          </a:lstStyle>
          <a:p>
            <a:pPr algn="ctr"/>
            <a:r>
              <a:rPr lang="en-US" sz="4400" dirty="0" smtClean="0"/>
              <a:t>Training: Factors to Consider </a:t>
            </a:r>
            <a:endParaRPr lang="en-US" sz="4400" dirty="0"/>
          </a:p>
        </p:txBody>
      </p:sp>
      <p:sp>
        <p:nvSpPr>
          <p:cNvPr id="3" name="Content Placeholder 2"/>
          <p:cNvSpPr txBox="1">
            <a:spLocks/>
          </p:cNvSpPr>
          <p:nvPr/>
        </p:nvSpPr>
        <p:spPr>
          <a:xfrm>
            <a:off x="457200" y="1600200"/>
            <a:ext cx="8229600" cy="4525963"/>
          </a:xfrm>
          <a:prstGeom prst="rect">
            <a:avLst/>
          </a:prstGeom>
          <a:ln>
            <a:solidFill>
              <a:srgbClr val="FFFFFF"/>
            </a:solidFill>
          </a:ln>
        </p:spPr>
        <p:txBody>
          <a:bodyPr>
            <a:normAutofit/>
          </a:bodyPr>
          <a:lstStyle>
            <a:lvl1pPr marL="282575" indent="-282575" algn="l" defTabSz="914400" rtl="0" eaLnBrk="1" latinLnBrk="0" hangingPunct="1">
              <a:spcBef>
                <a:spcPts val="2000"/>
              </a:spcBef>
              <a:buFont typeface="Wingdings 2" pitchFamily="18" charset="2"/>
              <a:buChar char=""/>
              <a:defRPr sz="2200" kern="1200">
                <a:solidFill>
                  <a:schemeClr val="bg1"/>
                </a:solidFill>
                <a:latin typeface="+mn-lt"/>
                <a:ea typeface="+mn-ea"/>
                <a:cs typeface="+mn-cs"/>
              </a:defRPr>
            </a:lvl1pPr>
            <a:lvl2pPr marL="577850" indent="-295275" algn="l" defTabSz="914400" rtl="0" eaLnBrk="1" latinLnBrk="0" hangingPunct="1">
              <a:spcBef>
                <a:spcPts val="600"/>
              </a:spcBef>
              <a:buFont typeface="Wingdings 2" pitchFamily="18" charset="2"/>
              <a:buChar char=""/>
              <a:defRPr sz="2000" kern="1200">
                <a:solidFill>
                  <a:schemeClr val="bg1"/>
                </a:solidFill>
                <a:latin typeface="+mn-lt"/>
                <a:ea typeface="+mn-ea"/>
                <a:cs typeface="+mn-cs"/>
              </a:defRPr>
            </a:lvl2pPr>
            <a:lvl3pPr marL="86042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3pPr>
            <a:lvl4pPr marL="1143000"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4pPr>
            <a:lvl5pPr marL="142557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5pPr>
            <a:lvl6pPr marL="1711325"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6pPr>
            <a:lvl7pPr marL="2000250"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7pPr>
            <a:lvl8pPr marL="2290763"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8pPr>
            <a:lvl9pPr marL="2571750" indent="-288925" algn="l" defTabSz="914400" rtl="0" eaLnBrk="1" latinLnBrk="0" hangingPunct="1">
              <a:spcBef>
                <a:spcPct val="20000"/>
              </a:spcBef>
              <a:buFont typeface="Wingdings 2" pitchFamily="18" charset="2"/>
              <a:buChar char=""/>
              <a:defRPr lang="en-US" sz="1800" kern="1200" dirty="0">
                <a:solidFill>
                  <a:schemeClr val="bg1"/>
                </a:solidFill>
                <a:latin typeface="+mn-lt"/>
                <a:ea typeface="+mn-ea"/>
                <a:cs typeface="+mn-cs"/>
              </a:defRPr>
            </a:lvl9pPr>
          </a:lstStyle>
          <a:p>
            <a:r>
              <a:rPr lang="en-US" sz="3200" b="1" u="sng" dirty="0" smtClean="0"/>
              <a:t>Formatting:</a:t>
            </a:r>
          </a:p>
          <a:p>
            <a:pPr lvl="1"/>
            <a:r>
              <a:rPr lang="en-US" sz="2500" dirty="0" smtClean="0"/>
              <a:t>Human Subjects Protections, RCR and GCP courses are now primarily offered online</a:t>
            </a:r>
          </a:p>
          <a:p>
            <a:pPr lvl="1"/>
            <a:r>
              <a:rPr lang="en-US" sz="2500" dirty="0" smtClean="0"/>
              <a:t>Alternative formatting may be considered for community stakeholders to address the following:</a:t>
            </a:r>
          </a:p>
          <a:p>
            <a:pPr lvl="2"/>
            <a:r>
              <a:rPr lang="en-US" sz="1900" dirty="0" smtClean="0"/>
              <a:t>Responsiveness to a variety of learning styles </a:t>
            </a:r>
          </a:p>
          <a:p>
            <a:pPr lvl="2"/>
            <a:r>
              <a:rPr lang="en-US" sz="1900" dirty="0" smtClean="0"/>
              <a:t>Affording an opportunity for interaction/questions</a:t>
            </a:r>
          </a:p>
          <a:p>
            <a:pPr lvl="2"/>
            <a:r>
              <a:rPr lang="en-US" sz="1900" dirty="0" smtClean="0"/>
              <a:t>Potential limitations on resources needed to complete the training online </a:t>
            </a:r>
          </a:p>
          <a:p>
            <a:pPr lvl="2"/>
            <a:r>
              <a:rPr lang="en-US" sz="1900" dirty="0" smtClean="0"/>
              <a:t>Course customization/tailoring to address the specific roles of community stakeholders </a:t>
            </a:r>
          </a:p>
          <a:p>
            <a:pPr lvl="2"/>
            <a:endParaRPr lang="en-US" dirty="0"/>
          </a:p>
        </p:txBody>
      </p:sp>
    </p:spTree>
    <p:extLst>
      <p:ext uri="{BB962C8B-B14F-4D97-AF65-F5344CB8AC3E}">
        <p14:creationId xmlns:p14="http://schemas.microsoft.com/office/powerpoint/2010/main" val="387298996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28600" y="228600"/>
            <a:ext cx="8686800" cy="5410200"/>
          </a:xfrm>
          <a:prstGeom prst="rect">
            <a:avLst/>
          </a:prstGeom>
          <a:solidFill>
            <a:schemeClr val="accent6">
              <a:lumMod val="60000"/>
              <a:lumOff val="4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4000" b="1" dirty="0" smtClean="0">
              <a:solidFill>
                <a:srgbClr val="5C92B5">
                  <a:lumMod val="50000"/>
                </a:srgbClr>
              </a:solidFill>
              <a:latin typeface="Arial" panose="020B0604020202020204" pitchFamily="34" charset="0"/>
              <a:cs typeface="Arial" panose="020B0604020202020204" pitchFamily="34" charset="0"/>
            </a:endParaRPr>
          </a:p>
          <a:p>
            <a:pPr algn="ctr" defTabSz="914400" fontAlgn="base">
              <a:spcBef>
                <a:spcPct val="0"/>
              </a:spcBef>
              <a:spcAft>
                <a:spcPct val="0"/>
              </a:spcAft>
            </a:pPr>
            <a:endParaRPr lang="en-US" sz="4000" b="1" dirty="0">
              <a:solidFill>
                <a:srgbClr val="5C92B5">
                  <a:lumMod val="50000"/>
                </a:srgbClr>
              </a:solidFill>
              <a:latin typeface="Arial" panose="020B0604020202020204" pitchFamily="34" charset="0"/>
              <a:cs typeface="Arial" panose="020B0604020202020204" pitchFamily="34" charset="0"/>
            </a:endParaRPr>
          </a:p>
          <a:p>
            <a:pPr algn="ctr" defTabSz="914400" fontAlgn="base">
              <a:spcBef>
                <a:spcPct val="0"/>
              </a:spcBef>
              <a:spcAft>
                <a:spcPct val="0"/>
              </a:spcAft>
            </a:pPr>
            <a:endParaRPr lang="en-US" sz="4000" b="1" dirty="0" smtClean="0">
              <a:solidFill>
                <a:srgbClr val="5C92B5">
                  <a:lumMod val="50000"/>
                </a:srgbClr>
              </a:solidFill>
              <a:latin typeface="Arial" panose="020B0604020202020204" pitchFamily="34" charset="0"/>
              <a:cs typeface="Arial" panose="020B0604020202020204" pitchFamily="34" charset="0"/>
            </a:endParaRPr>
          </a:p>
          <a:p>
            <a:pPr algn="ctr" defTabSz="914400" fontAlgn="base">
              <a:spcBef>
                <a:spcPct val="0"/>
              </a:spcBef>
              <a:spcAft>
                <a:spcPct val="0"/>
              </a:spcAft>
            </a:pPr>
            <a:r>
              <a:rPr lang="en-US" sz="4000" b="1" dirty="0" smtClean="0">
                <a:solidFill>
                  <a:srgbClr val="5C92B5">
                    <a:lumMod val="50000"/>
                  </a:srgbClr>
                </a:solidFill>
                <a:latin typeface="Arial" panose="020B0604020202020204" pitchFamily="34" charset="0"/>
                <a:cs typeface="Arial" panose="020B0604020202020204" pitchFamily="34" charset="0"/>
              </a:rPr>
              <a:t>Training </a:t>
            </a:r>
            <a:r>
              <a:rPr lang="en-US" sz="4000" b="1" dirty="0">
                <a:solidFill>
                  <a:srgbClr val="5C92B5">
                    <a:lumMod val="50000"/>
                  </a:srgbClr>
                </a:solidFill>
                <a:latin typeface="Arial" panose="020B0604020202020204" pitchFamily="34" charset="0"/>
                <a:cs typeface="Arial" panose="020B0604020202020204" pitchFamily="34" charset="0"/>
              </a:rPr>
              <a:t>in Responsible Conduct </a:t>
            </a:r>
            <a:r>
              <a:rPr lang="en-US" sz="4000" b="1" dirty="0" smtClean="0">
                <a:solidFill>
                  <a:srgbClr val="5C92B5">
                    <a:lumMod val="50000"/>
                  </a:srgbClr>
                </a:solidFill>
                <a:latin typeface="Arial" panose="020B0604020202020204" pitchFamily="34" charset="0"/>
                <a:cs typeface="Arial" panose="020B0604020202020204" pitchFamily="34" charset="0"/>
              </a:rPr>
              <a:t>of Research </a:t>
            </a:r>
            <a:r>
              <a:rPr lang="en-US" sz="4000" b="1" dirty="0">
                <a:solidFill>
                  <a:srgbClr val="5C92B5">
                    <a:lumMod val="50000"/>
                  </a:srgbClr>
                </a:solidFill>
                <a:latin typeface="Arial" panose="020B0604020202020204" pitchFamily="34" charset="0"/>
                <a:cs typeface="Arial" panose="020B0604020202020204" pitchFamily="34" charset="0"/>
              </a:rPr>
              <a:t>in the Community</a:t>
            </a:r>
          </a:p>
          <a:p>
            <a:pPr algn="ctr" defTabSz="914400" fontAlgn="base">
              <a:spcBef>
                <a:spcPct val="0"/>
              </a:spcBef>
              <a:spcAft>
                <a:spcPct val="0"/>
              </a:spcAft>
            </a:pPr>
            <a:endParaRPr lang="en-US" sz="3200" b="1" dirty="0" smtClean="0">
              <a:solidFill>
                <a:srgbClr val="5C92B5">
                  <a:lumMod val="75000"/>
                </a:srgbClr>
              </a:solidFill>
              <a:latin typeface="Arial" panose="020B0604020202020204" pitchFamily="34" charset="0"/>
              <a:cs typeface="Arial" panose="020B0604020202020204" pitchFamily="34" charset="0"/>
            </a:endParaRPr>
          </a:p>
          <a:p>
            <a:pPr algn="ctr" defTabSz="914400" fontAlgn="base">
              <a:spcBef>
                <a:spcPct val="0"/>
              </a:spcBef>
              <a:spcAft>
                <a:spcPct val="0"/>
              </a:spcAft>
            </a:pPr>
            <a:r>
              <a:rPr lang="en-US" sz="2800" b="1" dirty="0" smtClean="0">
                <a:solidFill>
                  <a:prstClr val="white"/>
                </a:solidFill>
                <a:latin typeface="Arial" panose="020B0604020202020204" pitchFamily="34" charset="0"/>
                <a:cs typeface="Arial" panose="020B0604020202020204" pitchFamily="34" charset="0"/>
              </a:rPr>
              <a:t>Karen Glanz, PhD, MPH</a:t>
            </a:r>
          </a:p>
          <a:p>
            <a:pPr algn="ctr" defTabSz="914400" fontAlgn="base">
              <a:spcBef>
                <a:spcPct val="0"/>
              </a:spcBef>
              <a:spcAft>
                <a:spcPct val="0"/>
              </a:spcAft>
            </a:pPr>
            <a:r>
              <a:rPr lang="en-US" sz="2000" b="1" dirty="0" smtClean="0">
                <a:solidFill>
                  <a:prstClr val="white"/>
                </a:solidFill>
                <a:latin typeface="Arial" panose="020B0604020202020204" pitchFamily="34" charset="0"/>
                <a:cs typeface="Arial" panose="020B0604020202020204" pitchFamily="34" charset="0"/>
              </a:rPr>
              <a:t>Director, CTSA Community Engagement and Research (CEAR) Core</a:t>
            </a:r>
          </a:p>
        </p:txBody>
      </p:sp>
      <p:sp>
        <p:nvSpPr>
          <p:cNvPr id="24578" name="AutoShape 2" descr="imap://shgreen@zimbra.upenn.edu:143/fetch%3EUID%3E/General%3E15231?part=1.2&amp;filename=ATT00009.jpg"/>
          <p:cNvSpPr>
            <a:spLocks noChangeAspect="1" noChangeArrowheads="1"/>
          </p:cNvSpPr>
          <p:nvPr/>
        </p:nvSpPr>
        <p:spPr bwMode="auto">
          <a:xfrm>
            <a:off x="155575" y="-503238"/>
            <a:ext cx="4057650" cy="1057276"/>
          </a:xfrm>
          <a:prstGeom prst="rect">
            <a:avLst/>
          </a:prstGeom>
          <a:noFill/>
        </p:spPr>
        <p:txBody>
          <a:bodyPr vert="horz" wrap="square" lIns="91440" tIns="45720" rIns="91440" bIns="45720" numCol="1" anchor="t" anchorCtr="0" compatLnSpc="1">
            <a:prstTxWarp prst="textNoShape">
              <a:avLst/>
            </a:prstTxWarp>
          </a:bodyPr>
          <a:lstStyle/>
          <a:p>
            <a:pPr defTabSz="914400" fontAlgn="base">
              <a:spcBef>
                <a:spcPct val="0"/>
              </a:spcBef>
              <a:spcAft>
                <a:spcPct val="0"/>
              </a:spcAft>
            </a:pPr>
            <a:endParaRPr lang="en-US">
              <a:solidFill>
                <a:prstClr val="black"/>
              </a:solidFill>
              <a:latin typeface="Arial" charset="0"/>
            </a:endParaRPr>
          </a:p>
        </p:txBody>
      </p:sp>
      <p:sp>
        <p:nvSpPr>
          <p:cNvPr id="24580" name="AutoShape 4" descr="imap://shgreen@zimbra.upenn.edu:143/fetch%3EUID%3E/General%3E15231?part=1.2&amp;filename=ATT00009.jpg"/>
          <p:cNvSpPr>
            <a:spLocks noChangeAspect="1" noChangeArrowheads="1"/>
          </p:cNvSpPr>
          <p:nvPr/>
        </p:nvSpPr>
        <p:spPr bwMode="auto">
          <a:xfrm>
            <a:off x="155575" y="-503238"/>
            <a:ext cx="4057650" cy="1057276"/>
          </a:xfrm>
          <a:prstGeom prst="rect">
            <a:avLst/>
          </a:prstGeom>
          <a:noFill/>
        </p:spPr>
        <p:txBody>
          <a:bodyPr vert="horz" wrap="square" lIns="91440" tIns="45720" rIns="91440" bIns="45720" numCol="1" anchor="t" anchorCtr="0" compatLnSpc="1">
            <a:prstTxWarp prst="textNoShape">
              <a:avLst/>
            </a:prstTxWarp>
          </a:bodyPr>
          <a:lstStyle/>
          <a:p>
            <a:pPr defTabSz="914400" fontAlgn="base">
              <a:spcBef>
                <a:spcPct val="0"/>
              </a:spcBef>
              <a:spcAft>
                <a:spcPct val="0"/>
              </a:spcAft>
            </a:pPr>
            <a:endParaRPr lang="en-US">
              <a:solidFill>
                <a:prstClr val="black"/>
              </a:solidFill>
              <a:latin typeface="Arial" charset="0"/>
            </a:endParaRPr>
          </a:p>
        </p:txBody>
      </p:sp>
      <p:sp>
        <p:nvSpPr>
          <p:cNvPr id="24582" name="AutoShape 6" descr="imap://shgreen@zimbra.upenn.edu:143/fetch%3EUID%3E/General%3E15231?part=1.2&amp;filename=ATT00009.jpg"/>
          <p:cNvSpPr>
            <a:spLocks noChangeAspect="1" noChangeArrowheads="1"/>
          </p:cNvSpPr>
          <p:nvPr/>
        </p:nvSpPr>
        <p:spPr bwMode="auto">
          <a:xfrm>
            <a:off x="155575" y="-503238"/>
            <a:ext cx="4057650" cy="1057276"/>
          </a:xfrm>
          <a:prstGeom prst="rect">
            <a:avLst/>
          </a:prstGeom>
          <a:noFill/>
        </p:spPr>
        <p:txBody>
          <a:bodyPr vert="horz" wrap="square" lIns="91440" tIns="45720" rIns="91440" bIns="45720" numCol="1" anchor="t" anchorCtr="0" compatLnSpc="1">
            <a:prstTxWarp prst="textNoShape">
              <a:avLst/>
            </a:prstTxWarp>
          </a:bodyPr>
          <a:lstStyle/>
          <a:p>
            <a:pPr defTabSz="914400" fontAlgn="base">
              <a:spcBef>
                <a:spcPct val="0"/>
              </a:spcBef>
              <a:spcAft>
                <a:spcPct val="0"/>
              </a:spcAft>
            </a:pPr>
            <a:endParaRPr lang="en-US">
              <a:solidFill>
                <a:prstClr val="black"/>
              </a:solidFill>
              <a:latin typeface="Arial" charset="0"/>
            </a:endParaRPr>
          </a:p>
        </p:txBody>
      </p:sp>
      <p:sp>
        <p:nvSpPr>
          <p:cNvPr id="24584" name="AutoShape 8" descr="imap://shgreen@zimbra.upenn.edu:143/fetch%3EUID%3E/General%3E15231?part=1.2&amp;filename=ATT00009.jpg"/>
          <p:cNvSpPr>
            <a:spLocks noChangeAspect="1" noChangeArrowheads="1"/>
          </p:cNvSpPr>
          <p:nvPr/>
        </p:nvSpPr>
        <p:spPr bwMode="auto">
          <a:xfrm>
            <a:off x="155575" y="-503238"/>
            <a:ext cx="4057650" cy="1057276"/>
          </a:xfrm>
          <a:prstGeom prst="rect">
            <a:avLst/>
          </a:prstGeom>
          <a:noFill/>
        </p:spPr>
        <p:txBody>
          <a:bodyPr vert="horz" wrap="square" lIns="91440" tIns="45720" rIns="91440" bIns="45720" numCol="1" anchor="t" anchorCtr="0" compatLnSpc="1">
            <a:prstTxWarp prst="textNoShape">
              <a:avLst/>
            </a:prstTxWarp>
          </a:bodyPr>
          <a:lstStyle/>
          <a:p>
            <a:pPr defTabSz="914400" fontAlgn="base">
              <a:spcBef>
                <a:spcPct val="0"/>
              </a:spcBef>
              <a:spcAft>
                <a:spcPct val="0"/>
              </a:spcAft>
            </a:pPr>
            <a:endParaRPr lang="en-US">
              <a:solidFill>
                <a:prstClr val="black"/>
              </a:solidFill>
              <a:latin typeface="Arial" charset="0"/>
            </a:endParaRPr>
          </a:p>
        </p:txBody>
      </p:sp>
      <p:grpSp>
        <p:nvGrpSpPr>
          <p:cNvPr id="12" name="Group 11"/>
          <p:cNvGrpSpPr/>
          <p:nvPr/>
        </p:nvGrpSpPr>
        <p:grpSpPr>
          <a:xfrm>
            <a:off x="0" y="5772815"/>
            <a:ext cx="9144000" cy="1008985"/>
            <a:chOff x="0" y="5772815"/>
            <a:chExt cx="9144000" cy="1008985"/>
          </a:xfrm>
        </p:grpSpPr>
        <p:sp>
          <p:nvSpPr>
            <p:cNvPr id="15" name="Rectangle 14"/>
            <p:cNvSpPr/>
            <p:nvPr/>
          </p:nvSpPr>
          <p:spPr>
            <a:xfrm>
              <a:off x="0" y="5867400"/>
              <a:ext cx="9144000" cy="838200"/>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white"/>
                </a:solidFill>
                <a:latin typeface="Calibri"/>
              </a:endParaRPr>
            </a:p>
          </p:txBody>
        </p:sp>
        <p:pic>
          <p:nvPicPr>
            <p:cNvPr id="16" name="Picture 1" descr="ITMAT Logo">
              <a:hlinkClick r:id="rId3"/>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286000" y="6032500"/>
              <a:ext cx="1612900" cy="596900"/>
            </a:xfrm>
            <a:prstGeom prst="rect">
              <a:avLst/>
            </a:prstGeom>
            <a:noFill/>
            <a:ln w="9525">
              <a:noFill/>
              <a:miter lim="800000"/>
              <a:headEnd/>
              <a:tailEnd/>
            </a:ln>
          </p:spPr>
        </p:pic>
        <p:pic>
          <p:nvPicPr>
            <p:cNvPr id="17" name="Picture 4" descr="CTSA Logo">
              <a:hlinkClick r:id="rId5"/>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267200" y="6130925"/>
              <a:ext cx="2744787" cy="574675"/>
            </a:xfrm>
            <a:prstGeom prst="rect">
              <a:avLst/>
            </a:prstGeom>
            <a:noFill/>
            <a:ln w="9525">
              <a:noFill/>
              <a:miter lim="800000"/>
              <a:headEnd/>
              <a:tailEnd/>
            </a:ln>
          </p:spPr>
        </p:pic>
        <p:pic>
          <p:nvPicPr>
            <p:cNvPr id="18" name="Picture 5"/>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81000" y="5991212"/>
              <a:ext cx="1552575" cy="561988"/>
            </a:xfrm>
            <a:prstGeom prst="rect">
              <a:avLst/>
            </a:prstGeom>
            <a:noFill/>
            <a:ln w="9525">
              <a:noFill/>
              <a:miter lim="800000"/>
              <a:headEnd/>
              <a:tailEnd/>
            </a:ln>
          </p:spPr>
        </p:pic>
        <p:pic>
          <p:nvPicPr>
            <p:cNvPr id="19" name="Picture 8" descr="S:\Glanz_Group\Center for Health Behavior Research\Logo\logo_smaller.gif"/>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7391400" y="5772815"/>
              <a:ext cx="1447800" cy="1008985"/>
            </a:xfrm>
            <a:prstGeom prst="rect">
              <a:avLst/>
            </a:prstGeom>
            <a:noFill/>
            <a:ln w="9525">
              <a:noFill/>
              <a:miter lim="800000"/>
              <a:headEnd/>
              <a:tailEnd/>
            </a:ln>
          </p:spPr>
        </p:pic>
      </p:grpSp>
      <p:pic>
        <p:nvPicPr>
          <p:cNvPr id="13" name="Picture 2"/>
          <p:cNvPicPr>
            <a:picLocks noChangeAspect="1" noChangeArrowheads="1"/>
          </p:cNvPicPr>
          <p:nvPr/>
        </p:nvPicPr>
        <p:blipFill>
          <a:blip r:embed="rId9" cstate="print"/>
          <a:srcRect/>
          <a:stretch>
            <a:fillRect/>
          </a:stretch>
        </p:blipFill>
        <p:spPr bwMode="auto">
          <a:xfrm>
            <a:off x="4724400" y="728472"/>
            <a:ext cx="1975104" cy="1481328"/>
          </a:xfrm>
          <a:prstGeom prst="rect">
            <a:avLst/>
          </a:prstGeom>
          <a:noFill/>
          <a:ln w="9525">
            <a:solidFill>
              <a:schemeClr val="bg1"/>
            </a:solidFill>
            <a:miter lim="800000"/>
            <a:headEnd/>
            <a:tailEnd/>
          </a:ln>
        </p:spPr>
      </p:pic>
      <p:pic>
        <p:nvPicPr>
          <p:cNvPr id="14" name="Picture 3"/>
          <p:cNvPicPr>
            <a:picLocks noChangeAspect="1" noChangeArrowheads="1"/>
          </p:cNvPicPr>
          <p:nvPr/>
        </p:nvPicPr>
        <p:blipFill>
          <a:blip r:embed="rId10" cstate="print"/>
          <a:srcRect/>
          <a:stretch>
            <a:fillRect/>
          </a:stretch>
        </p:blipFill>
        <p:spPr bwMode="auto">
          <a:xfrm>
            <a:off x="228600" y="728472"/>
            <a:ext cx="2215069" cy="1481328"/>
          </a:xfrm>
          <a:prstGeom prst="rect">
            <a:avLst/>
          </a:prstGeom>
          <a:noFill/>
          <a:ln w="9525">
            <a:solidFill>
              <a:schemeClr val="bg1"/>
            </a:solidFill>
            <a:miter lim="800000"/>
            <a:headEnd/>
            <a:tailEnd/>
          </a:ln>
        </p:spPr>
      </p:pic>
      <p:pic>
        <p:nvPicPr>
          <p:cNvPr id="20" name="Picture 4"/>
          <p:cNvPicPr>
            <a:picLocks noChangeAspect="1" noChangeArrowheads="1"/>
          </p:cNvPicPr>
          <p:nvPr/>
        </p:nvPicPr>
        <p:blipFill>
          <a:blip r:embed="rId11" cstate="print"/>
          <a:srcRect/>
          <a:stretch>
            <a:fillRect/>
          </a:stretch>
        </p:blipFill>
        <p:spPr bwMode="auto">
          <a:xfrm>
            <a:off x="2438400" y="728472"/>
            <a:ext cx="2355635" cy="1481328"/>
          </a:xfrm>
          <a:prstGeom prst="rect">
            <a:avLst/>
          </a:prstGeom>
          <a:noFill/>
          <a:ln w="9525">
            <a:solidFill>
              <a:schemeClr val="bg1"/>
            </a:solidFill>
            <a:miter lim="800000"/>
            <a:headEnd/>
            <a:tailEnd/>
          </a:ln>
        </p:spPr>
      </p:pic>
      <p:pic>
        <p:nvPicPr>
          <p:cNvPr id="21" name="Picture 5"/>
          <p:cNvPicPr>
            <a:picLocks noChangeAspect="1" noChangeArrowheads="1"/>
          </p:cNvPicPr>
          <p:nvPr/>
        </p:nvPicPr>
        <p:blipFill>
          <a:blip r:embed="rId12" cstate="print"/>
          <a:srcRect/>
          <a:stretch>
            <a:fillRect/>
          </a:stretch>
        </p:blipFill>
        <p:spPr bwMode="auto">
          <a:xfrm>
            <a:off x="6705600" y="728472"/>
            <a:ext cx="2212848" cy="1475232"/>
          </a:xfrm>
          <a:prstGeom prst="rect">
            <a:avLst/>
          </a:prstGeom>
          <a:noFill/>
          <a:ln w="9525">
            <a:solidFill>
              <a:schemeClr val="bg1"/>
            </a:solidFill>
            <a:miter lim="800000"/>
            <a:headEnd/>
            <a:tailEnd/>
          </a:ln>
        </p:spPr>
      </p:pic>
    </p:spTree>
    <p:extLst>
      <p:ext uri="{BB962C8B-B14F-4D97-AF65-F5344CB8AC3E}">
        <p14:creationId xmlns:p14="http://schemas.microsoft.com/office/powerpoint/2010/main" val="148048523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228600" y="228600"/>
            <a:ext cx="8686800" cy="6400800"/>
          </a:xfrm>
          <a:prstGeom prst="rect">
            <a:avLst/>
          </a:prstGeom>
          <a:solidFill>
            <a:schemeClr val="accent6">
              <a:lumMod val="60000"/>
              <a:lumOff val="4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r>
              <a:rPr lang="en-US" sz="2800" dirty="0" smtClean="0">
                <a:solidFill>
                  <a:prstClr val="white"/>
                </a:solidFill>
                <a:latin typeface="Arial" panose="020B0604020202020204" pitchFamily="34" charset="0"/>
                <a:cs typeface="Arial" panose="020B0604020202020204" pitchFamily="34" charset="0"/>
              </a:rPr>
              <a:t> </a:t>
            </a:r>
            <a:endParaRPr lang="en-US" sz="2800" dirty="0">
              <a:solidFill>
                <a:prstClr val="white"/>
              </a:solidFill>
              <a:latin typeface="Arial" panose="020B0604020202020204" pitchFamily="34" charset="0"/>
              <a:cs typeface="Arial" panose="020B0604020202020204" pitchFamily="34" charset="0"/>
            </a:endParaRPr>
          </a:p>
        </p:txBody>
      </p:sp>
      <p:sp>
        <p:nvSpPr>
          <p:cNvPr id="16" name="Title 1"/>
          <p:cNvSpPr txBox="1">
            <a:spLocks/>
          </p:cNvSpPr>
          <p:nvPr/>
        </p:nvSpPr>
        <p:spPr bwMode="auto">
          <a:xfrm>
            <a:off x="152400" y="228600"/>
            <a:ext cx="8686800" cy="1143000"/>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rmAutofit fontScale="90000"/>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defTabSz="914400">
              <a:defRPr/>
            </a:pPr>
            <a:r>
              <a:rPr lang="en-US" sz="2900" b="1" dirty="0" smtClean="0">
                <a:solidFill>
                  <a:srgbClr val="5C92B5">
                    <a:lumMod val="50000"/>
                  </a:srgbClr>
                </a:solidFill>
                <a:latin typeface="Arial" panose="020B0604020202020204" pitchFamily="34" charset="0"/>
                <a:cs typeface="Arial" panose="020B0604020202020204" pitchFamily="34" charset="0"/>
              </a:rPr>
              <a:t>Community Engagement and Research (CEAR) Core</a:t>
            </a:r>
          </a:p>
          <a:p>
            <a:pPr defTabSz="914400">
              <a:defRPr/>
            </a:pPr>
            <a:r>
              <a:rPr lang="en-US" sz="2700" b="1" i="1" dirty="0" smtClean="0">
                <a:solidFill>
                  <a:srgbClr val="5C92B5">
                    <a:lumMod val="50000"/>
                  </a:srgbClr>
                </a:solidFill>
                <a:latin typeface="Arial" panose="020B0604020202020204" pitchFamily="34" charset="0"/>
                <a:cs typeface="Arial" panose="020B0604020202020204" pitchFamily="34" charset="0"/>
              </a:rPr>
              <a:t>UPenn Clinical &amp; Translational Science Award (CTSA)</a:t>
            </a:r>
            <a:endParaRPr lang="en-US" sz="2700" b="1" i="1" dirty="0">
              <a:solidFill>
                <a:srgbClr val="5C92B5">
                  <a:lumMod val="50000"/>
                </a:srgbClr>
              </a:solidFill>
              <a:latin typeface="Arial" panose="020B0604020202020204" pitchFamily="34" charset="0"/>
              <a:cs typeface="Arial" panose="020B0604020202020204" pitchFamily="34" charset="0"/>
            </a:endParaRPr>
          </a:p>
        </p:txBody>
      </p:sp>
      <p:sp>
        <p:nvSpPr>
          <p:cNvPr id="8" name="TextBox 11"/>
          <p:cNvSpPr txBox="1"/>
          <p:nvPr/>
        </p:nvSpPr>
        <p:spPr>
          <a:xfrm>
            <a:off x="344647" y="2579906"/>
            <a:ext cx="5037581" cy="3323987"/>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defTabSz="914400">
              <a:spcBef>
                <a:spcPts val="0"/>
              </a:spcBef>
            </a:pPr>
            <a:r>
              <a:rPr lang="en-US" sz="2000" u="sng" dirty="0" smtClean="0">
                <a:solidFill>
                  <a:prstClr val="black"/>
                </a:solidFill>
                <a:latin typeface="Arial" panose="020B0604020202020204" pitchFamily="34" charset="0"/>
                <a:cs typeface="Arial" panose="020B0604020202020204" pitchFamily="34" charset="0"/>
              </a:rPr>
              <a:t>This is achieved through:</a:t>
            </a:r>
          </a:p>
          <a:p>
            <a:pPr defTabSz="914400">
              <a:spcBef>
                <a:spcPts val="0"/>
              </a:spcBef>
            </a:pPr>
            <a:endParaRPr lang="en-US" sz="500" dirty="0">
              <a:solidFill>
                <a:prstClr val="black"/>
              </a:solidFill>
              <a:latin typeface="Arial" panose="020B0604020202020204" pitchFamily="34" charset="0"/>
              <a:cs typeface="Arial" panose="020B0604020202020204" pitchFamily="34" charset="0"/>
            </a:endParaRPr>
          </a:p>
          <a:p>
            <a:pPr defTabSz="914400">
              <a:spcBef>
                <a:spcPts val="0"/>
              </a:spcBef>
            </a:pPr>
            <a:endParaRPr lang="en-US" sz="500" dirty="0" smtClean="0">
              <a:solidFill>
                <a:prstClr val="black"/>
              </a:solidFill>
              <a:latin typeface="Arial" panose="020B0604020202020204" pitchFamily="34" charset="0"/>
              <a:cs typeface="Arial" panose="020B0604020202020204" pitchFamily="34" charset="0"/>
            </a:endParaRPr>
          </a:p>
          <a:p>
            <a:pPr marL="342900" indent="-342900" defTabSz="914400">
              <a:spcBef>
                <a:spcPts val="0"/>
              </a:spcBef>
              <a:buFont typeface="Arial" panose="020B0604020202020204" pitchFamily="34" charset="0"/>
              <a:buChar char="•"/>
            </a:pPr>
            <a:r>
              <a:rPr lang="en-US" dirty="0" smtClean="0">
                <a:solidFill>
                  <a:prstClr val="black"/>
                </a:solidFill>
                <a:latin typeface="Arial" panose="020B0604020202020204" pitchFamily="34" charset="0"/>
                <a:cs typeface="Arial" panose="020B0604020202020204" pitchFamily="34" charset="0"/>
              </a:rPr>
              <a:t>Engagement of a variety of communities and stakeholders</a:t>
            </a:r>
          </a:p>
          <a:p>
            <a:pPr marL="342900" indent="-342900" defTabSz="914400">
              <a:spcBef>
                <a:spcPts val="0"/>
              </a:spcBef>
              <a:buFont typeface="Arial" panose="020B0604020202020204" pitchFamily="34" charset="0"/>
              <a:buChar char="•"/>
            </a:pPr>
            <a:r>
              <a:rPr lang="en-US" dirty="0">
                <a:solidFill>
                  <a:prstClr val="black"/>
                </a:solidFill>
                <a:latin typeface="Arial" panose="020B0604020202020204" pitchFamily="34" charset="0"/>
                <a:cs typeface="Arial" panose="020B0604020202020204" pitchFamily="34" charset="0"/>
              </a:rPr>
              <a:t>F</a:t>
            </a:r>
            <a:r>
              <a:rPr lang="en-US" dirty="0" smtClean="0">
                <a:solidFill>
                  <a:prstClr val="black"/>
                </a:solidFill>
                <a:latin typeface="Arial" panose="020B0604020202020204" pitchFamily="34" charset="0"/>
                <a:cs typeface="Arial" panose="020B0604020202020204" pitchFamily="34" charset="0"/>
              </a:rPr>
              <a:t>ostering collaborations across institutional units (schools, programs, centers) at </a:t>
            </a:r>
            <a:r>
              <a:rPr lang="en-US" dirty="0" err="1" smtClean="0">
                <a:solidFill>
                  <a:prstClr val="black"/>
                </a:solidFill>
                <a:latin typeface="Arial" panose="020B0604020202020204" pitchFamily="34" charset="0"/>
                <a:cs typeface="Arial" panose="020B0604020202020204" pitchFamily="34" charset="0"/>
              </a:rPr>
              <a:t>UPenn</a:t>
            </a:r>
            <a:r>
              <a:rPr lang="en-US" dirty="0" smtClean="0">
                <a:solidFill>
                  <a:prstClr val="black"/>
                </a:solidFill>
                <a:latin typeface="Arial" panose="020B0604020202020204" pitchFamily="34" charset="0"/>
                <a:cs typeface="Arial" panose="020B0604020202020204" pitchFamily="34" charset="0"/>
              </a:rPr>
              <a:t> and CHOP</a:t>
            </a:r>
          </a:p>
          <a:p>
            <a:pPr marL="342900" indent="-342900" defTabSz="914400">
              <a:spcBef>
                <a:spcPts val="0"/>
              </a:spcBef>
              <a:buFont typeface="Arial" panose="020B0604020202020204" pitchFamily="34" charset="0"/>
              <a:buChar char="•"/>
            </a:pPr>
            <a:r>
              <a:rPr lang="en-US" dirty="0">
                <a:solidFill>
                  <a:prstClr val="black"/>
                </a:solidFill>
                <a:latin typeface="Arial" panose="020B0604020202020204" pitchFamily="34" charset="0"/>
                <a:cs typeface="Arial" panose="020B0604020202020204" pitchFamily="34" charset="0"/>
              </a:rPr>
              <a:t>A</a:t>
            </a:r>
            <a:r>
              <a:rPr lang="en-US" dirty="0" smtClean="0">
                <a:solidFill>
                  <a:prstClr val="black"/>
                </a:solidFill>
                <a:latin typeface="Arial" panose="020B0604020202020204" pitchFamily="34" charset="0"/>
                <a:cs typeface="Arial" panose="020B0604020202020204" pitchFamily="34" charset="0"/>
              </a:rPr>
              <a:t>ssessing community health needs and priorities</a:t>
            </a:r>
          </a:p>
          <a:p>
            <a:pPr marL="342900" indent="-342900" defTabSz="914400">
              <a:spcBef>
                <a:spcPts val="0"/>
              </a:spcBef>
              <a:buFont typeface="Arial" panose="020B0604020202020204" pitchFamily="34" charset="0"/>
              <a:buChar char="•"/>
            </a:pPr>
            <a:r>
              <a:rPr lang="en-US" dirty="0" smtClean="0">
                <a:solidFill>
                  <a:prstClr val="black"/>
                </a:solidFill>
                <a:latin typeface="Arial" panose="020B0604020202020204" pitchFamily="34" charset="0"/>
                <a:cs typeface="Arial" panose="020B0604020202020204" pitchFamily="34" charset="0"/>
              </a:rPr>
              <a:t>Advancing translation of research through local and nation collaborations </a:t>
            </a:r>
          </a:p>
          <a:p>
            <a:pPr marL="342900" indent="-342900" defTabSz="914400">
              <a:spcBef>
                <a:spcPts val="0"/>
              </a:spcBef>
              <a:buFont typeface="Arial" panose="020B0604020202020204" pitchFamily="34" charset="0"/>
              <a:buChar char="•"/>
            </a:pPr>
            <a:endParaRPr lang="en-US" dirty="0">
              <a:solidFill>
                <a:prstClr val="black"/>
              </a:solidFill>
              <a:latin typeface="Arial" panose="020B0604020202020204" pitchFamily="34" charset="0"/>
              <a:cs typeface="Arial" panose="020B0604020202020204" pitchFamily="34" charset="0"/>
            </a:endParaRPr>
          </a:p>
        </p:txBody>
      </p:sp>
      <p:sp>
        <p:nvSpPr>
          <p:cNvPr id="9" name="TextBox 16"/>
          <p:cNvSpPr txBox="1"/>
          <p:nvPr/>
        </p:nvSpPr>
        <p:spPr>
          <a:xfrm>
            <a:off x="536068" y="1516559"/>
            <a:ext cx="8071864" cy="769441"/>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defTabSz="914400"/>
            <a:r>
              <a:rPr lang="en-US" sz="2000" dirty="0" smtClean="0">
                <a:solidFill>
                  <a:prstClr val="black"/>
                </a:solidFill>
                <a:latin typeface="Arial" panose="020B0604020202020204" pitchFamily="34" charset="0"/>
                <a:cs typeface="Arial" panose="020B0604020202020204" pitchFamily="34" charset="0"/>
              </a:rPr>
              <a:t>The broad </a:t>
            </a:r>
            <a:r>
              <a:rPr lang="en-US" sz="2000" b="1" dirty="0" smtClean="0">
                <a:solidFill>
                  <a:prstClr val="white"/>
                </a:solidFill>
                <a:latin typeface="Arial" panose="020B0604020202020204" pitchFamily="34" charset="0"/>
                <a:cs typeface="Arial" panose="020B0604020202020204" pitchFamily="34" charset="0"/>
              </a:rPr>
              <a:t>purpose</a:t>
            </a:r>
            <a:r>
              <a:rPr lang="en-US" sz="2000" dirty="0" smtClean="0">
                <a:solidFill>
                  <a:prstClr val="white"/>
                </a:solidFill>
                <a:latin typeface="Arial" panose="020B0604020202020204" pitchFamily="34" charset="0"/>
                <a:cs typeface="Arial" panose="020B0604020202020204" pitchFamily="34" charset="0"/>
              </a:rPr>
              <a:t> </a:t>
            </a:r>
            <a:r>
              <a:rPr lang="en-US" sz="2000" dirty="0" smtClean="0">
                <a:solidFill>
                  <a:prstClr val="black"/>
                </a:solidFill>
                <a:latin typeface="Arial" panose="020B0604020202020204" pitchFamily="34" charset="0"/>
                <a:cs typeface="Arial" panose="020B0604020202020204" pitchFamily="34" charset="0"/>
              </a:rPr>
              <a:t>of the CEAR Core is to </a:t>
            </a:r>
            <a:r>
              <a:rPr lang="en-US" sz="2000" i="1" dirty="0" smtClean="0">
                <a:solidFill>
                  <a:prstClr val="black"/>
                </a:solidFill>
                <a:latin typeface="Arial" panose="020B0604020202020204" pitchFamily="34" charset="0"/>
                <a:cs typeface="Arial" panose="020B0604020202020204" pitchFamily="34" charset="0"/>
              </a:rPr>
              <a:t>facilitate</a:t>
            </a:r>
            <a:r>
              <a:rPr lang="en-US" sz="2000" dirty="0" smtClean="0">
                <a:solidFill>
                  <a:prstClr val="black"/>
                </a:solidFill>
                <a:latin typeface="Arial" panose="020B0604020202020204" pitchFamily="34" charset="0"/>
                <a:cs typeface="Arial" panose="020B0604020202020204" pitchFamily="34" charset="0"/>
              </a:rPr>
              <a:t> initiatives in community-engaged research, collaboration, and team science</a:t>
            </a:r>
            <a:r>
              <a:rPr lang="en-US" sz="2400" dirty="0" smtClean="0">
                <a:solidFill>
                  <a:prstClr val="black"/>
                </a:solidFill>
                <a:latin typeface="Arial" panose="020B0604020202020204" pitchFamily="34" charset="0"/>
                <a:cs typeface="Arial" panose="020B0604020202020204" pitchFamily="34" charset="0"/>
              </a:rPr>
              <a:t>.</a:t>
            </a:r>
            <a:endParaRPr lang="en-US" sz="2400" dirty="0" smtClean="0">
              <a:solidFill>
                <a:srgbClr val="1E7293"/>
              </a:solidFill>
              <a:latin typeface="Arial" panose="020B0604020202020204" pitchFamily="34" charset="0"/>
              <a:cs typeface="Arial" panose="020B0604020202020204" pitchFamily="34" charset="0"/>
            </a:endParaRPr>
          </a:p>
        </p:txBody>
      </p:sp>
      <p:pic>
        <p:nvPicPr>
          <p:cNvPr id="7" name="Picture 2" descr="Statue of Benjamin Franklin in front of College H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2743200"/>
            <a:ext cx="3365705" cy="251977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Rectangle 3"/>
          <p:cNvSpPr/>
          <p:nvPr/>
        </p:nvSpPr>
        <p:spPr>
          <a:xfrm>
            <a:off x="228600" y="228600"/>
            <a:ext cx="8686800" cy="6400800"/>
          </a:xfrm>
          <a:prstGeom prst="rect">
            <a:avLst/>
          </a:prstGeom>
          <a:solidFill>
            <a:schemeClr val="accent6">
              <a:lumMod val="60000"/>
              <a:lumOff val="4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defTabSz="914400" fontAlgn="base">
              <a:spcBef>
                <a:spcPct val="0"/>
              </a:spcBef>
              <a:spcAft>
                <a:spcPct val="0"/>
              </a:spcAft>
              <a:buFont typeface="Arial" panose="020B0604020202020204" pitchFamily="34" charset="0"/>
              <a:buChar char="•"/>
            </a:pPr>
            <a:endParaRPr lang="en-US" sz="2000" dirty="0" smtClean="0">
              <a:solidFill>
                <a:prstClr val="black"/>
              </a:solidFill>
              <a:latin typeface="Arial" panose="020B0604020202020204" pitchFamily="34" charset="0"/>
              <a:cs typeface="Arial" panose="020B0604020202020204" pitchFamily="34" charset="0"/>
            </a:endParaRPr>
          </a:p>
          <a:p>
            <a:pPr marL="457200" indent="-457200" defTabSz="914400" fontAlgn="base">
              <a:spcBef>
                <a:spcPct val="0"/>
              </a:spcBef>
              <a:spcAft>
                <a:spcPct val="0"/>
              </a:spcAft>
              <a:buFont typeface="Arial" panose="020B0604020202020204" pitchFamily="34" charset="0"/>
              <a:buChar char="•"/>
            </a:pPr>
            <a:endParaRPr lang="en-US" sz="2000" dirty="0">
              <a:solidFill>
                <a:prstClr val="black"/>
              </a:solidFill>
              <a:latin typeface="Arial" panose="020B0604020202020204" pitchFamily="34" charset="0"/>
              <a:cs typeface="Arial" panose="020B0604020202020204" pitchFamily="34" charset="0"/>
            </a:endParaRPr>
          </a:p>
          <a:p>
            <a:pPr marL="457200" indent="-457200" defTabSz="914400" fontAlgn="base">
              <a:spcBef>
                <a:spcPct val="0"/>
              </a:spcBef>
              <a:spcAft>
                <a:spcPct val="0"/>
              </a:spcAft>
              <a:buFont typeface="Arial" panose="020B0604020202020204" pitchFamily="34" charset="0"/>
              <a:buChar char="•"/>
            </a:pPr>
            <a:r>
              <a:rPr lang="en-US" sz="2000" dirty="0" smtClean="0">
                <a:solidFill>
                  <a:prstClr val="black"/>
                </a:solidFill>
                <a:latin typeface="Arial" panose="020B0604020202020204" pitchFamily="34" charset="0"/>
                <a:cs typeface="Arial" panose="020B0604020202020204" pitchFamily="34" charset="0"/>
              </a:rPr>
              <a:t>Regular meetings </a:t>
            </a:r>
            <a:r>
              <a:rPr lang="en-US" sz="2000" dirty="0">
                <a:solidFill>
                  <a:prstClr val="black"/>
                </a:solidFill>
                <a:latin typeface="Arial" panose="020B0604020202020204" pitchFamily="34" charset="0"/>
                <a:cs typeface="Arial" panose="020B0604020202020204" pitchFamily="34" charset="0"/>
              </a:rPr>
              <a:t>with representation from CHOP, key Penn Schools (Medicine, Nursing, Dentistry, Education, Arts &amp; Sciences, Social Policy &amp; Practice, Wharton), and Centers (Center for Public Health Initiatives, Netter Center for Community Partnerships, Office of Government and Community Affairs) </a:t>
            </a:r>
          </a:p>
          <a:p>
            <a:pPr marL="457200" indent="-457200" defTabSz="914400" fontAlgn="base">
              <a:spcBef>
                <a:spcPct val="0"/>
              </a:spcBef>
              <a:spcAft>
                <a:spcPct val="0"/>
              </a:spcAft>
              <a:buFont typeface="Arial" panose="020B0604020202020204" pitchFamily="34" charset="0"/>
              <a:buChar char="•"/>
            </a:pPr>
            <a:endParaRPr lang="en-US" sz="2000" dirty="0">
              <a:solidFill>
                <a:prstClr val="black"/>
              </a:solidFill>
              <a:latin typeface="Arial" panose="020B0604020202020204" pitchFamily="34" charset="0"/>
              <a:cs typeface="Arial" panose="020B0604020202020204" pitchFamily="34" charset="0"/>
            </a:endParaRPr>
          </a:p>
          <a:p>
            <a:pPr marL="457200" indent="-457200" defTabSz="914400" fontAlgn="base">
              <a:spcBef>
                <a:spcPct val="0"/>
              </a:spcBef>
              <a:spcAft>
                <a:spcPct val="0"/>
              </a:spcAft>
              <a:buFont typeface="Arial" panose="020B0604020202020204" pitchFamily="34" charset="0"/>
              <a:buChar char="•"/>
            </a:pPr>
            <a:r>
              <a:rPr lang="en-US" sz="2000" dirty="0" smtClean="0">
                <a:solidFill>
                  <a:prstClr val="black"/>
                </a:solidFill>
                <a:latin typeface="Arial" panose="020B0604020202020204" pitchFamily="34" charset="0"/>
                <a:cs typeface="Arial" panose="020B0604020202020204" pitchFamily="34" charset="0"/>
              </a:rPr>
              <a:t>When discussing barriers to engaging community in research, difficulty with training community members in research ethics was a common frustration</a:t>
            </a:r>
          </a:p>
          <a:p>
            <a:pPr marL="1371600" lvl="2" indent="-457200" defTabSz="914400" fontAlgn="base">
              <a:spcBef>
                <a:spcPct val="0"/>
              </a:spcBef>
              <a:spcAft>
                <a:spcPct val="0"/>
              </a:spcAft>
              <a:buFont typeface="Courier New" panose="02070309020205020404" pitchFamily="49" charset="0"/>
              <a:buChar char="-"/>
            </a:pPr>
            <a:r>
              <a:rPr lang="en-US" sz="2000" dirty="0" smtClean="0">
                <a:solidFill>
                  <a:prstClr val="black"/>
                </a:solidFill>
                <a:latin typeface="Arial" panose="020B0604020202020204" pitchFamily="34" charset="0"/>
                <a:cs typeface="Arial" panose="020B0604020202020204" pitchFamily="34" charset="0"/>
              </a:rPr>
              <a:t>Current training program (CITI) requires</a:t>
            </a:r>
            <a:br>
              <a:rPr lang="en-US" sz="2000" dirty="0" smtClean="0">
                <a:solidFill>
                  <a:prstClr val="black"/>
                </a:solidFill>
                <a:latin typeface="Arial" panose="020B0604020202020204" pitchFamily="34" charset="0"/>
                <a:cs typeface="Arial" panose="020B0604020202020204" pitchFamily="34" charset="0"/>
              </a:rPr>
            </a:br>
            <a:r>
              <a:rPr lang="en-US" sz="2000" dirty="0" smtClean="0">
                <a:solidFill>
                  <a:prstClr val="black"/>
                </a:solidFill>
                <a:latin typeface="Arial" panose="020B0604020202020204" pitchFamily="34" charset="0"/>
                <a:cs typeface="Arial" panose="020B0604020202020204" pitchFamily="34" charset="0"/>
              </a:rPr>
              <a:t> university email</a:t>
            </a:r>
          </a:p>
          <a:p>
            <a:pPr marL="1371600" lvl="2" indent="-457200" defTabSz="914400" fontAlgn="base">
              <a:spcBef>
                <a:spcPct val="0"/>
              </a:spcBef>
              <a:spcAft>
                <a:spcPct val="0"/>
              </a:spcAft>
              <a:buFont typeface="Courier New" panose="02070309020205020404" pitchFamily="49" charset="0"/>
              <a:buChar char="-"/>
            </a:pPr>
            <a:r>
              <a:rPr lang="en-US" sz="2000" dirty="0">
                <a:solidFill>
                  <a:prstClr val="black"/>
                </a:solidFill>
                <a:latin typeface="Arial" panose="020B0604020202020204" pitchFamily="34" charset="0"/>
                <a:cs typeface="Arial" panose="020B0604020202020204" pitchFamily="34" charset="0"/>
              </a:rPr>
              <a:t>D</a:t>
            </a:r>
            <a:r>
              <a:rPr lang="en-US" sz="2000" dirty="0" smtClean="0">
                <a:solidFill>
                  <a:prstClr val="black"/>
                </a:solidFill>
                <a:latin typeface="Arial" panose="020B0604020202020204" pitchFamily="34" charset="0"/>
                <a:cs typeface="Arial" panose="020B0604020202020204" pitchFamily="34" charset="0"/>
              </a:rPr>
              <a:t>ifficult for lay person</a:t>
            </a:r>
            <a:r>
              <a:rPr lang="en-US" sz="2000" dirty="0">
                <a:solidFill>
                  <a:prstClr val="black"/>
                </a:solidFill>
                <a:latin typeface="Arial" panose="020B0604020202020204" pitchFamily="34" charset="0"/>
                <a:cs typeface="Arial" panose="020B0604020202020204" pitchFamily="34" charset="0"/>
              </a:rPr>
              <a:t> </a:t>
            </a:r>
            <a:r>
              <a:rPr lang="en-US" sz="2000" dirty="0" smtClean="0">
                <a:solidFill>
                  <a:prstClr val="black"/>
                </a:solidFill>
                <a:latin typeface="Arial" panose="020B0604020202020204" pitchFamily="34" charset="0"/>
                <a:cs typeface="Arial" panose="020B0604020202020204" pitchFamily="34" charset="0"/>
              </a:rPr>
              <a:t>to understand</a:t>
            </a:r>
            <a:r>
              <a:rPr lang="en-US" sz="2000" dirty="0">
                <a:solidFill>
                  <a:prstClr val="black"/>
                </a:solidFill>
                <a:latin typeface="Arial" panose="020B0604020202020204" pitchFamily="34" charset="0"/>
                <a:cs typeface="Arial" panose="020B0604020202020204" pitchFamily="34" charset="0"/>
              </a:rPr>
              <a:t/>
            </a:r>
            <a:br>
              <a:rPr lang="en-US" sz="2000" dirty="0">
                <a:solidFill>
                  <a:prstClr val="black"/>
                </a:solidFill>
                <a:latin typeface="Arial" panose="020B0604020202020204" pitchFamily="34" charset="0"/>
                <a:cs typeface="Arial" panose="020B0604020202020204" pitchFamily="34" charset="0"/>
              </a:rPr>
            </a:br>
            <a:endParaRPr lang="en-US" sz="2000" dirty="0">
              <a:solidFill>
                <a:prstClr val="black"/>
              </a:solidFill>
              <a:latin typeface="Arial" panose="020B0604020202020204" pitchFamily="34" charset="0"/>
              <a:cs typeface="Arial" panose="020B0604020202020204" pitchFamily="34" charset="0"/>
            </a:endParaRPr>
          </a:p>
          <a:p>
            <a:pPr marL="457200" indent="-457200" defTabSz="914400" fontAlgn="base">
              <a:spcBef>
                <a:spcPct val="0"/>
              </a:spcBef>
              <a:spcAft>
                <a:spcPct val="0"/>
              </a:spcAft>
              <a:buFont typeface="Arial" panose="020B0604020202020204" pitchFamily="34" charset="0"/>
              <a:buChar char="•"/>
            </a:pPr>
            <a:r>
              <a:rPr lang="en-US" sz="2000" dirty="0" smtClean="0">
                <a:solidFill>
                  <a:prstClr val="black"/>
                </a:solidFill>
                <a:latin typeface="Arial" panose="020B0604020202020204" pitchFamily="34" charset="0"/>
                <a:cs typeface="Arial" panose="020B0604020202020204" pitchFamily="34" charset="0"/>
              </a:rPr>
              <a:t>These conversations sparked an idea for 		            community-friendly training program</a:t>
            </a:r>
            <a:endParaRPr lang="en-US" sz="2000" dirty="0">
              <a:solidFill>
                <a:prstClr val="black"/>
              </a:solidFill>
              <a:latin typeface="Arial" panose="020B0604020202020204" pitchFamily="34" charset="0"/>
              <a:cs typeface="Arial" panose="020B0604020202020204" pitchFamily="34" charset="0"/>
            </a:endParaRPr>
          </a:p>
          <a:p>
            <a:pPr marL="457200" indent="-457200" defTabSz="914400" fontAlgn="base">
              <a:spcBef>
                <a:spcPct val="0"/>
              </a:spcBef>
              <a:spcAft>
                <a:spcPct val="0"/>
              </a:spcAft>
              <a:buFont typeface="Arial" panose="020B0604020202020204" pitchFamily="34" charset="0"/>
              <a:buChar char="•"/>
            </a:pPr>
            <a:endParaRPr lang="en-US" sz="2000" dirty="0">
              <a:solidFill>
                <a:prstClr val="black"/>
              </a:solidFill>
              <a:latin typeface="Arial" panose="020B0604020202020204" pitchFamily="34" charset="0"/>
              <a:cs typeface="Arial" panose="020B0604020202020204" pitchFamily="34" charset="0"/>
            </a:endParaRPr>
          </a:p>
        </p:txBody>
      </p:sp>
      <p:sp>
        <p:nvSpPr>
          <p:cNvPr id="6" name="Subtitle 2"/>
          <p:cNvSpPr txBox="1">
            <a:spLocks/>
          </p:cNvSpPr>
          <p:nvPr/>
        </p:nvSpPr>
        <p:spPr bwMode="auto">
          <a:xfrm>
            <a:off x="228600" y="381000"/>
            <a:ext cx="8686800" cy="76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defTabSz="914400" fontAlgn="base">
              <a:spcBef>
                <a:spcPct val="0"/>
              </a:spcBef>
              <a:spcAft>
                <a:spcPct val="0"/>
              </a:spcAft>
            </a:pPr>
            <a:r>
              <a:rPr lang="en-US" sz="3500" b="1" dirty="0" smtClean="0">
                <a:solidFill>
                  <a:srgbClr val="5C92B5">
                    <a:lumMod val="50000"/>
                  </a:srgbClr>
                </a:solidFill>
                <a:latin typeface="Arial" panose="020B0604020202020204" pitchFamily="34" charset="0"/>
                <a:cs typeface="Arial" panose="020B0604020202020204" pitchFamily="34" charset="0"/>
              </a:rPr>
              <a:t>CEAR Core Steering Committee</a:t>
            </a:r>
            <a:endParaRPr lang="en-US" sz="3200" dirty="0" smtClean="0">
              <a:solidFill>
                <a:srgbClr val="421384"/>
              </a:solidFill>
              <a:latin typeface="Arial" panose="020B0604020202020204" pitchFamily="34" charset="0"/>
              <a:cs typeface="Arial" panose="020B0604020202020204" pitchFamily="34" charset="0"/>
            </a:endParaRPr>
          </a:p>
        </p:txBody>
      </p:sp>
      <p:pic>
        <p:nvPicPr>
          <p:cNvPr id="9" name="Picture 2" descr="C:\Users\saragr\AppData\Local\Microsoft\Windows\Temporary Internet Files\Content.IE5\6CQ0TIZE\icon_43498-300x30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3886200"/>
            <a:ext cx="2552700" cy="2552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94894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269542" y="228600"/>
            <a:ext cx="8686800" cy="6400800"/>
          </a:xfrm>
          <a:prstGeom prst="rect">
            <a:avLst/>
          </a:prstGeom>
          <a:solidFill>
            <a:schemeClr val="accent6">
              <a:lumMod val="60000"/>
              <a:lumOff val="4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r>
              <a:rPr lang="en-US" sz="2800" dirty="0" smtClean="0">
                <a:solidFill>
                  <a:prstClr val="white"/>
                </a:solidFill>
                <a:latin typeface="Arial" panose="020B0604020202020204" pitchFamily="34" charset="0"/>
                <a:cs typeface="Arial" panose="020B0604020202020204" pitchFamily="34" charset="0"/>
              </a:rPr>
              <a:t> </a:t>
            </a:r>
            <a:endParaRPr lang="en-US" sz="2800" dirty="0">
              <a:solidFill>
                <a:prstClr val="white"/>
              </a:solidFill>
              <a:latin typeface="Arial" panose="020B0604020202020204" pitchFamily="34" charset="0"/>
              <a:cs typeface="Arial" panose="020B0604020202020204" pitchFamily="34" charset="0"/>
            </a:endParaRPr>
          </a:p>
        </p:txBody>
      </p:sp>
      <p:sp>
        <p:nvSpPr>
          <p:cNvPr id="22" name="Subtitle 2"/>
          <p:cNvSpPr txBox="1">
            <a:spLocks/>
          </p:cNvSpPr>
          <p:nvPr/>
        </p:nvSpPr>
        <p:spPr bwMode="auto">
          <a:xfrm>
            <a:off x="381000" y="381000"/>
            <a:ext cx="8686800" cy="76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defTabSz="914400" fontAlgn="base">
              <a:spcBef>
                <a:spcPct val="0"/>
              </a:spcBef>
              <a:spcAft>
                <a:spcPct val="0"/>
              </a:spcAft>
            </a:pPr>
            <a:r>
              <a:rPr lang="en-US" sz="3500" b="1" dirty="0" smtClean="0">
                <a:solidFill>
                  <a:srgbClr val="5C92B5">
                    <a:lumMod val="50000"/>
                  </a:srgbClr>
                </a:solidFill>
                <a:latin typeface="Arial" panose="020B0604020202020204" pitchFamily="34" charset="0"/>
                <a:cs typeface="Arial" panose="020B0604020202020204" pitchFamily="34" charset="0"/>
              </a:rPr>
              <a:t>Research Regulations</a:t>
            </a:r>
          </a:p>
          <a:p>
            <a:pPr algn="ctr" defTabSz="914400" fontAlgn="base">
              <a:spcBef>
                <a:spcPct val="20000"/>
              </a:spcBef>
              <a:spcAft>
                <a:spcPct val="0"/>
              </a:spcAft>
              <a:buFont typeface="Arial" charset="0"/>
              <a:buNone/>
              <a:defRPr/>
            </a:pPr>
            <a:endParaRPr lang="en-US" sz="3200" dirty="0" smtClean="0">
              <a:solidFill>
                <a:srgbClr val="421384"/>
              </a:solidFill>
              <a:latin typeface="Arial" panose="020B0604020202020204" pitchFamily="34" charset="0"/>
              <a:cs typeface="Arial" panose="020B0604020202020204" pitchFamily="34" charset="0"/>
            </a:endParaRPr>
          </a:p>
        </p:txBody>
      </p:sp>
      <p:sp>
        <p:nvSpPr>
          <p:cNvPr id="5" name="TextBox 4"/>
          <p:cNvSpPr txBox="1"/>
          <p:nvPr/>
        </p:nvSpPr>
        <p:spPr>
          <a:xfrm>
            <a:off x="492457" y="1217235"/>
            <a:ext cx="8651543" cy="3354765"/>
          </a:xfrm>
          <a:prstGeom prst="rect">
            <a:avLst/>
          </a:prstGeom>
          <a:noFill/>
          <a:ln w="25400">
            <a:noFill/>
          </a:ln>
        </p:spPr>
        <p:txBody>
          <a:bodyPr wrap="square" lIns="0" rIns="0" rtlCol="0">
            <a:spAutoFit/>
          </a:bodyPr>
          <a:lstStyle/>
          <a:p>
            <a:pPr marL="231775" lvl="1" indent="-231775" defTabSz="914400" fontAlgn="base">
              <a:spcBef>
                <a:spcPct val="0"/>
              </a:spcBef>
              <a:spcAft>
                <a:spcPct val="0"/>
              </a:spcAft>
              <a:buFont typeface="Arial" pitchFamily="34" charset="0"/>
              <a:buChar char="•"/>
            </a:pPr>
            <a:r>
              <a:rPr lang="en-US" sz="2400" dirty="0" smtClean="0">
                <a:solidFill>
                  <a:prstClr val="black"/>
                </a:solidFill>
                <a:latin typeface="Arial" panose="020B0604020202020204" pitchFamily="34" charset="0"/>
                <a:cs typeface="Arial" panose="020B0604020202020204" pitchFamily="34" charset="0"/>
              </a:rPr>
              <a:t>The federal government has made laws for how research should be done</a:t>
            </a:r>
          </a:p>
          <a:p>
            <a:pPr marL="800100" lvl="2" indent="-342900" defTabSz="914400" fontAlgn="base">
              <a:spcBef>
                <a:spcPct val="0"/>
              </a:spcBef>
              <a:spcAft>
                <a:spcPct val="0"/>
              </a:spcAft>
              <a:buFont typeface="Courier New" panose="02070309020205020404" pitchFamily="49" charset="0"/>
              <a:buChar char="o"/>
            </a:pPr>
            <a:r>
              <a:rPr lang="en-US" sz="2000" dirty="0" smtClean="0">
                <a:solidFill>
                  <a:prstClr val="black"/>
                </a:solidFill>
                <a:latin typeface="Arial" panose="020B0604020202020204" pitchFamily="34" charset="0"/>
                <a:cs typeface="Arial" panose="020B0604020202020204" pitchFamily="34" charset="0"/>
              </a:rPr>
              <a:t>Protecting participants</a:t>
            </a:r>
          </a:p>
          <a:p>
            <a:pPr marL="800100" lvl="2" indent="-342900" defTabSz="914400" fontAlgn="base">
              <a:spcBef>
                <a:spcPct val="0"/>
              </a:spcBef>
              <a:spcAft>
                <a:spcPct val="0"/>
              </a:spcAft>
              <a:buFont typeface="Courier New" panose="02070309020205020404" pitchFamily="49" charset="0"/>
              <a:buChar char="o"/>
            </a:pPr>
            <a:r>
              <a:rPr lang="en-US" sz="2000" dirty="0" smtClean="0">
                <a:solidFill>
                  <a:prstClr val="black"/>
                </a:solidFill>
                <a:latin typeface="Arial" panose="020B0604020202020204" pitchFamily="34" charset="0"/>
                <a:cs typeface="Arial" panose="020B0604020202020204" pitchFamily="34" charset="0"/>
              </a:rPr>
              <a:t>Informing participants</a:t>
            </a:r>
          </a:p>
          <a:p>
            <a:pPr marL="800100" lvl="2" indent="-342900" defTabSz="914400" fontAlgn="base">
              <a:spcBef>
                <a:spcPct val="0"/>
              </a:spcBef>
              <a:spcAft>
                <a:spcPct val="0"/>
              </a:spcAft>
              <a:buFont typeface="Courier New" panose="02070309020205020404" pitchFamily="49" charset="0"/>
              <a:buChar char="o"/>
            </a:pPr>
            <a:r>
              <a:rPr lang="en-US" sz="2000" dirty="0" smtClean="0">
                <a:solidFill>
                  <a:prstClr val="black"/>
                </a:solidFill>
                <a:latin typeface="Arial" panose="020B0604020202020204" pitchFamily="34" charset="0"/>
                <a:cs typeface="Arial" panose="020B0604020202020204" pitchFamily="34" charset="0"/>
              </a:rPr>
              <a:t>Reviewing research before it starts </a:t>
            </a:r>
          </a:p>
          <a:p>
            <a:pPr marL="457200" lvl="2" defTabSz="914400" fontAlgn="base">
              <a:spcBef>
                <a:spcPct val="0"/>
              </a:spcBef>
              <a:spcAft>
                <a:spcPct val="0"/>
              </a:spcAft>
            </a:pPr>
            <a:endParaRPr lang="en-US" sz="2000" dirty="0" smtClean="0">
              <a:solidFill>
                <a:prstClr val="black"/>
              </a:solidFill>
              <a:latin typeface="Arial" panose="020B0604020202020204" pitchFamily="34" charset="0"/>
              <a:cs typeface="Arial" panose="020B0604020202020204" pitchFamily="34" charset="0"/>
            </a:endParaRPr>
          </a:p>
          <a:p>
            <a:pPr marL="231775" lvl="1" indent="-231775" defTabSz="914400" fontAlgn="base">
              <a:spcBef>
                <a:spcPct val="0"/>
              </a:spcBef>
              <a:spcAft>
                <a:spcPct val="0"/>
              </a:spcAft>
              <a:buFont typeface="Arial" pitchFamily="34" charset="0"/>
              <a:buChar char="•"/>
            </a:pPr>
            <a:r>
              <a:rPr lang="en-US" sz="2400" b="1" dirty="0">
                <a:solidFill>
                  <a:prstClr val="black"/>
                </a:solidFill>
                <a:latin typeface="Arial" panose="020B0604020202020204" pitchFamily="34" charset="0"/>
                <a:cs typeface="Arial" panose="020B0604020202020204" pitchFamily="34" charset="0"/>
              </a:rPr>
              <a:t>Everyone doing research must follow these rules </a:t>
            </a:r>
          </a:p>
          <a:p>
            <a:pPr marL="0" lvl="1" defTabSz="914400" fontAlgn="base">
              <a:spcBef>
                <a:spcPct val="0"/>
              </a:spcBef>
              <a:spcAft>
                <a:spcPct val="0"/>
              </a:spcAft>
            </a:pPr>
            <a:endParaRPr lang="en-US" sz="2000" dirty="0">
              <a:solidFill>
                <a:prstClr val="black"/>
              </a:solidFill>
              <a:latin typeface="Arial" panose="020B0604020202020204" pitchFamily="34" charset="0"/>
              <a:cs typeface="Arial" panose="020B0604020202020204" pitchFamily="34" charset="0"/>
            </a:endParaRPr>
          </a:p>
          <a:p>
            <a:pPr marL="0" lvl="1" defTabSz="914400" fontAlgn="base">
              <a:spcBef>
                <a:spcPct val="0"/>
              </a:spcBef>
              <a:spcAft>
                <a:spcPct val="0"/>
              </a:spcAft>
            </a:pPr>
            <a:endParaRPr lang="en-US" sz="2000" i="1" dirty="0" smtClean="0">
              <a:solidFill>
                <a:prstClr val="black"/>
              </a:solidFill>
              <a:latin typeface="Arial" panose="020B0604020202020204" pitchFamily="34" charset="0"/>
              <a:cs typeface="Arial" panose="020B0604020202020204" pitchFamily="34" charset="0"/>
            </a:endParaRPr>
          </a:p>
          <a:p>
            <a:pPr marL="688975" lvl="2" indent="-231775" defTabSz="914400" fontAlgn="base">
              <a:spcBef>
                <a:spcPct val="0"/>
              </a:spcBef>
              <a:spcAft>
                <a:spcPct val="0"/>
              </a:spcAft>
              <a:buFont typeface="Courier New" pitchFamily="49" charset="0"/>
              <a:buChar char="o"/>
            </a:pPr>
            <a:endParaRPr lang="en-US" sz="2000" dirty="0" smtClean="0">
              <a:solidFill>
                <a:prstClr val="black"/>
              </a:solidFill>
              <a:latin typeface="Arial" panose="020B0604020202020204" pitchFamily="34" charset="0"/>
              <a:cs typeface="Arial" panose="020B0604020202020204" pitchFamily="34" charset="0"/>
            </a:endParaRPr>
          </a:p>
        </p:txBody>
      </p:sp>
      <p:pic>
        <p:nvPicPr>
          <p:cNvPr id="717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953992" y="3886200"/>
            <a:ext cx="1763312" cy="1763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498142" y="3810000"/>
            <a:ext cx="6740858" cy="1200329"/>
          </a:xfrm>
          <a:prstGeom prst="rect">
            <a:avLst/>
          </a:prstGeom>
          <a:noFill/>
          <a:ln w="25400">
            <a:noFill/>
          </a:ln>
        </p:spPr>
        <p:txBody>
          <a:bodyPr wrap="square" lIns="0" rIns="0" rtlCol="0">
            <a:spAutoFit/>
          </a:bodyPr>
          <a:lstStyle/>
          <a:p>
            <a:pPr marL="231775" lvl="1" indent="-231775" defTabSz="914400" fontAlgn="base">
              <a:spcBef>
                <a:spcPct val="0"/>
              </a:spcBef>
              <a:spcAft>
                <a:spcPct val="0"/>
              </a:spcAft>
              <a:buFont typeface="Arial" pitchFamily="34" charset="0"/>
              <a:buChar char="•"/>
            </a:pPr>
            <a:r>
              <a:rPr lang="en-US" sz="2400" dirty="0" smtClean="0">
                <a:solidFill>
                  <a:prstClr val="black"/>
                </a:solidFill>
                <a:latin typeface="Arial" panose="020B0604020202020204" pitchFamily="34" charset="0"/>
                <a:cs typeface="Arial" panose="020B0604020202020204" pitchFamily="34" charset="0"/>
              </a:rPr>
              <a:t>Institutional Review Boards (IRBs) enforce </a:t>
            </a:r>
            <a:r>
              <a:rPr lang="en-US" sz="2400" dirty="0">
                <a:solidFill>
                  <a:prstClr val="black"/>
                </a:solidFill>
                <a:latin typeface="Arial" panose="020B0604020202020204" pitchFamily="34" charset="0"/>
                <a:cs typeface="Arial" panose="020B0604020202020204" pitchFamily="34" charset="0"/>
              </a:rPr>
              <a:t>these rules at the local level in order to protect the rights and welfare of </a:t>
            </a:r>
            <a:r>
              <a:rPr lang="en-US" sz="2400" dirty="0" smtClean="0">
                <a:solidFill>
                  <a:prstClr val="black"/>
                </a:solidFill>
                <a:latin typeface="Arial" panose="020B0604020202020204" pitchFamily="34" charset="0"/>
                <a:cs typeface="Arial" panose="020B0604020202020204" pitchFamily="34" charset="0"/>
              </a:rPr>
              <a:t>participants</a:t>
            </a:r>
            <a:endParaRPr lang="en-US" sz="2400" dirty="0">
              <a:solidFill>
                <a:prstClr val="black"/>
              </a:solidFill>
              <a:latin typeface="Arial" panose="020B0604020202020204" pitchFamily="34" charset="0"/>
              <a:cs typeface="Arial" panose="020B0604020202020204" pitchFamily="34" charset="0"/>
            </a:endParaRPr>
          </a:p>
        </p:txBody>
      </p:sp>
      <p:pic>
        <p:nvPicPr>
          <p:cNvPr id="14340" name="Picture 4" descr="http://ahrp.org/wp-content/uploads/2013/06/OHRP.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044711" y="1752599"/>
            <a:ext cx="2565889" cy="1295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693269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228600" y="228600"/>
            <a:ext cx="8686800" cy="6400800"/>
          </a:xfrm>
          <a:prstGeom prst="rect">
            <a:avLst/>
          </a:prstGeom>
          <a:solidFill>
            <a:schemeClr val="accent6">
              <a:lumMod val="60000"/>
              <a:lumOff val="4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r>
              <a:rPr lang="en-US" sz="2800" dirty="0" smtClean="0">
                <a:solidFill>
                  <a:prstClr val="white"/>
                </a:solidFill>
                <a:latin typeface="Arial" panose="020B0604020202020204" pitchFamily="34" charset="0"/>
                <a:cs typeface="Arial" panose="020B0604020202020204" pitchFamily="34" charset="0"/>
              </a:rPr>
              <a:t> </a:t>
            </a:r>
            <a:endParaRPr lang="en-US" sz="2800" dirty="0">
              <a:solidFill>
                <a:prstClr val="white"/>
              </a:solidFill>
              <a:latin typeface="Arial" panose="020B0604020202020204" pitchFamily="34" charset="0"/>
              <a:cs typeface="Arial" panose="020B0604020202020204" pitchFamily="34" charset="0"/>
            </a:endParaRPr>
          </a:p>
        </p:txBody>
      </p:sp>
      <p:sp>
        <p:nvSpPr>
          <p:cNvPr id="12" name="TextBox 11"/>
          <p:cNvSpPr txBox="1"/>
          <p:nvPr/>
        </p:nvSpPr>
        <p:spPr>
          <a:xfrm>
            <a:off x="304800" y="956608"/>
            <a:ext cx="8538949" cy="830997"/>
          </a:xfrm>
          <a:prstGeom prst="rect">
            <a:avLst/>
          </a:prstGeom>
          <a:noFill/>
          <a:ln w="25400">
            <a:noFill/>
          </a:ln>
        </p:spPr>
        <p:txBody>
          <a:bodyPr wrap="square" lIns="0" rIns="0" rtlCol="0">
            <a:spAutoFit/>
          </a:bodyPr>
          <a:lstStyle/>
          <a:p>
            <a:pPr marL="0" lvl="1" algn="ctr" defTabSz="914400" fontAlgn="base">
              <a:spcBef>
                <a:spcPct val="0"/>
              </a:spcBef>
              <a:spcAft>
                <a:spcPct val="0"/>
              </a:spcAft>
            </a:pPr>
            <a:r>
              <a:rPr lang="en-US" sz="2400" b="1" dirty="0" smtClean="0">
                <a:solidFill>
                  <a:prstClr val="black"/>
                </a:solidFill>
                <a:latin typeface="Arial" panose="020B0604020202020204" pitchFamily="34" charset="0"/>
                <a:cs typeface="Arial" panose="020B0604020202020204" pitchFamily="34" charset="0"/>
              </a:rPr>
              <a:t>Those </a:t>
            </a:r>
            <a:r>
              <a:rPr lang="en-US" sz="2400" b="1" u="sng" dirty="0" smtClean="0">
                <a:solidFill>
                  <a:prstClr val="black"/>
                </a:solidFill>
                <a:latin typeface="Arial" panose="020B0604020202020204" pitchFamily="34" charset="0"/>
                <a:cs typeface="Arial" panose="020B0604020202020204" pitchFamily="34" charset="0"/>
              </a:rPr>
              <a:t>engaged in research</a:t>
            </a:r>
            <a:r>
              <a:rPr lang="en-US" sz="2400" b="1" dirty="0" smtClean="0">
                <a:solidFill>
                  <a:prstClr val="black"/>
                </a:solidFill>
                <a:latin typeface="Arial" panose="020B0604020202020204" pitchFamily="34" charset="0"/>
                <a:cs typeface="Arial" panose="020B0604020202020204" pitchFamily="34" charset="0"/>
              </a:rPr>
              <a:t> are required to complete training in the protection of human subjects.  </a:t>
            </a:r>
          </a:p>
        </p:txBody>
      </p:sp>
      <p:sp>
        <p:nvSpPr>
          <p:cNvPr id="22" name="Subtitle 2"/>
          <p:cNvSpPr txBox="1">
            <a:spLocks/>
          </p:cNvSpPr>
          <p:nvPr/>
        </p:nvSpPr>
        <p:spPr bwMode="auto">
          <a:xfrm>
            <a:off x="228600" y="228600"/>
            <a:ext cx="8686800" cy="62204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defTabSz="914400" fontAlgn="base">
              <a:spcBef>
                <a:spcPct val="0"/>
              </a:spcBef>
              <a:spcAft>
                <a:spcPct val="0"/>
              </a:spcAft>
            </a:pPr>
            <a:r>
              <a:rPr lang="en-US" sz="3500" b="1" dirty="0" smtClean="0">
                <a:solidFill>
                  <a:srgbClr val="5C92B5">
                    <a:lumMod val="50000"/>
                  </a:srgbClr>
                </a:solidFill>
                <a:latin typeface="Arial" panose="020B0604020202020204" pitchFamily="34" charset="0"/>
                <a:cs typeface="Arial" panose="020B0604020202020204" pitchFamily="34" charset="0"/>
              </a:rPr>
              <a:t>Training Requirements </a:t>
            </a:r>
          </a:p>
        </p:txBody>
      </p:sp>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4876800" y="2120501"/>
            <a:ext cx="3276600" cy="12910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990600" y="3940076"/>
            <a:ext cx="7315199" cy="2308324"/>
          </a:xfrm>
          <a:prstGeom prst="rect">
            <a:avLst/>
          </a:prstGeom>
          <a:solidFill>
            <a:schemeClr val="accent6">
              <a:lumMod val="40000"/>
              <a:lumOff val="60000"/>
            </a:schemeClr>
          </a:solidFill>
          <a:ln w="25400">
            <a:solidFill>
              <a:schemeClr val="accent6">
                <a:lumMod val="50000"/>
              </a:schemeClr>
            </a:solidFill>
          </a:ln>
        </p:spPr>
        <p:txBody>
          <a:bodyPr wrap="square" rtlCol="0">
            <a:spAutoFit/>
          </a:bodyPr>
          <a:lstStyle/>
          <a:p>
            <a:pPr algn="ctr" defTabSz="914400" fontAlgn="base">
              <a:spcBef>
                <a:spcPct val="0"/>
              </a:spcBef>
              <a:spcAft>
                <a:spcPct val="0"/>
              </a:spcAft>
            </a:pPr>
            <a:r>
              <a:rPr lang="en-US" sz="2400" i="1" dirty="0">
                <a:solidFill>
                  <a:prstClr val="black"/>
                </a:solidFill>
                <a:latin typeface="Arial" panose="020B0604020202020204" pitchFamily="34" charset="0"/>
                <a:cs typeface="Arial" panose="020B0604020202020204" pitchFamily="34" charset="0"/>
              </a:rPr>
              <a:t>"To promote the public's trust in the research enterprise by providing high quality, peer reviewed, web based, research education materials to enhance the integrity and professionalism of investigators and staff conducting research."</a:t>
            </a:r>
            <a:r>
              <a:rPr lang="en-US" sz="2400" dirty="0">
                <a:solidFill>
                  <a:prstClr val="black"/>
                </a:solidFill>
                <a:latin typeface="Arial" panose="020B0604020202020204" pitchFamily="34" charset="0"/>
                <a:cs typeface="Arial" panose="020B0604020202020204" pitchFamily="34" charset="0"/>
              </a:rPr>
              <a:t> </a:t>
            </a:r>
            <a:endParaRPr lang="en-US" sz="2400" dirty="0" smtClean="0">
              <a:solidFill>
                <a:prstClr val="black"/>
              </a:solidFill>
              <a:latin typeface="Arial" panose="020B0604020202020204" pitchFamily="34" charset="0"/>
              <a:cs typeface="Arial" panose="020B0604020202020204" pitchFamily="34" charset="0"/>
            </a:endParaRPr>
          </a:p>
          <a:p>
            <a:pPr algn="ctr" defTabSz="914400" fontAlgn="base">
              <a:spcBef>
                <a:spcPct val="0"/>
              </a:spcBef>
              <a:spcAft>
                <a:spcPct val="0"/>
              </a:spcAft>
            </a:pPr>
            <a:r>
              <a:rPr lang="en-US" sz="2400" b="1" dirty="0" smtClean="0">
                <a:solidFill>
                  <a:prstClr val="black"/>
                </a:solidFill>
                <a:latin typeface="Arial" panose="020B0604020202020204" pitchFamily="34" charset="0"/>
                <a:cs typeface="Arial" panose="020B0604020202020204" pitchFamily="34" charset="0"/>
              </a:rPr>
              <a:t>CITI </a:t>
            </a:r>
            <a:r>
              <a:rPr lang="en-US" sz="2400" b="1" dirty="0">
                <a:solidFill>
                  <a:prstClr val="black"/>
                </a:solidFill>
                <a:latin typeface="Arial" panose="020B0604020202020204" pitchFamily="34" charset="0"/>
                <a:cs typeface="Arial" panose="020B0604020202020204" pitchFamily="34" charset="0"/>
              </a:rPr>
              <a:t>Program Mission Statement</a:t>
            </a:r>
            <a:endParaRPr lang="en-US" sz="2400" dirty="0" smtClean="0">
              <a:solidFill>
                <a:prstClr val="black"/>
              </a:solidFill>
              <a:latin typeface="Arial" panose="020B0604020202020204" pitchFamily="34" charset="0"/>
              <a:cs typeface="Arial" panose="020B0604020202020204" pitchFamily="34" charset="0"/>
            </a:endParaRPr>
          </a:p>
        </p:txBody>
      </p:sp>
      <p:sp>
        <p:nvSpPr>
          <p:cNvPr id="16" name="TextBox 15"/>
          <p:cNvSpPr txBox="1"/>
          <p:nvPr/>
        </p:nvSpPr>
        <p:spPr>
          <a:xfrm>
            <a:off x="609600" y="2115319"/>
            <a:ext cx="4404815" cy="1200329"/>
          </a:xfrm>
          <a:prstGeom prst="rect">
            <a:avLst/>
          </a:prstGeom>
          <a:noFill/>
          <a:ln w="25400">
            <a:noFill/>
          </a:ln>
        </p:spPr>
        <p:txBody>
          <a:bodyPr wrap="square" lIns="0" rIns="0" rtlCol="0">
            <a:spAutoFit/>
          </a:bodyPr>
          <a:lstStyle/>
          <a:p>
            <a:pPr marL="0" lvl="1" algn="ctr" defTabSz="914400" fontAlgn="base">
              <a:spcBef>
                <a:spcPct val="0"/>
              </a:spcBef>
              <a:spcAft>
                <a:spcPct val="0"/>
              </a:spcAft>
            </a:pPr>
            <a:r>
              <a:rPr lang="en-US" dirty="0" smtClean="0">
                <a:solidFill>
                  <a:prstClr val="black"/>
                </a:solidFill>
                <a:latin typeface="Arial" panose="020B0604020202020204" pitchFamily="34" charset="0"/>
                <a:cs typeface="Arial" panose="020B0604020202020204" pitchFamily="34" charset="0"/>
              </a:rPr>
              <a:t>This can be fulfilled by the CITI (Collaborative Institutional Training Initiative) online-training program:</a:t>
            </a:r>
          </a:p>
          <a:p>
            <a:pPr marL="0" lvl="1" algn="ctr" defTabSz="914400" fontAlgn="base">
              <a:spcBef>
                <a:spcPct val="0"/>
              </a:spcBef>
              <a:spcAft>
                <a:spcPct val="0"/>
              </a:spcAft>
            </a:pPr>
            <a:r>
              <a:rPr lang="en-US" dirty="0">
                <a:solidFill>
                  <a:prstClr val="black"/>
                </a:solidFill>
                <a:latin typeface="Arial" panose="020B0604020202020204" pitchFamily="34" charset="0"/>
                <a:cs typeface="Arial" panose="020B0604020202020204" pitchFamily="34" charset="0"/>
              </a:rPr>
              <a:t>https://www.citiprogram.org/</a:t>
            </a:r>
          </a:p>
        </p:txBody>
      </p:sp>
    </p:spTree>
    <p:extLst>
      <p:ext uri="{BB962C8B-B14F-4D97-AF65-F5344CB8AC3E}">
        <p14:creationId xmlns:p14="http://schemas.microsoft.com/office/powerpoint/2010/main" val="254934185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228600" y="228600"/>
            <a:ext cx="8686800" cy="6400800"/>
          </a:xfrm>
          <a:prstGeom prst="rect">
            <a:avLst/>
          </a:prstGeom>
          <a:solidFill>
            <a:schemeClr val="accent6">
              <a:lumMod val="60000"/>
              <a:lumOff val="4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r>
              <a:rPr lang="en-US" sz="2800" dirty="0" smtClean="0">
                <a:solidFill>
                  <a:prstClr val="white"/>
                </a:solidFill>
                <a:latin typeface="Arial" panose="020B0604020202020204" pitchFamily="34" charset="0"/>
                <a:cs typeface="Arial" panose="020B0604020202020204" pitchFamily="34" charset="0"/>
              </a:rPr>
              <a:t> </a:t>
            </a:r>
            <a:endParaRPr lang="en-US" sz="2800" dirty="0">
              <a:solidFill>
                <a:prstClr val="white"/>
              </a:solidFill>
              <a:latin typeface="Arial" panose="020B0604020202020204" pitchFamily="34" charset="0"/>
              <a:cs typeface="Arial" panose="020B0604020202020204" pitchFamily="34" charset="0"/>
            </a:endParaRPr>
          </a:p>
        </p:txBody>
      </p:sp>
      <p:sp>
        <p:nvSpPr>
          <p:cNvPr id="12" name="TextBox 11"/>
          <p:cNvSpPr txBox="1"/>
          <p:nvPr/>
        </p:nvSpPr>
        <p:spPr>
          <a:xfrm>
            <a:off x="304800" y="1146512"/>
            <a:ext cx="8229600" cy="5016758"/>
          </a:xfrm>
          <a:prstGeom prst="rect">
            <a:avLst/>
          </a:prstGeom>
          <a:noFill/>
          <a:ln w="25400">
            <a:noFill/>
          </a:ln>
        </p:spPr>
        <p:txBody>
          <a:bodyPr wrap="square" lIns="0" rIns="0" rtlCol="0">
            <a:spAutoFit/>
          </a:bodyPr>
          <a:lstStyle/>
          <a:p>
            <a:pPr marL="231775" lvl="1" indent="-231775" defTabSz="914400" fontAlgn="base">
              <a:spcBef>
                <a:spcPct val="0"/>
              </a:spcBef>
              <a:spcAft>
                <a:spcPct val="0"/>
              </a:spcAft>
              <a:buFont typeface="Arial" pitchFamily="34" charset="0"/>
              <a:buChar char="•"/>
            </a:pPr>
            <a:r>
              <a:rPr lang="en-US" sz="2400" dirty="0" smtClean="0">
                <a:solidFill>
                  <a:prstClr val="black"/>
                </a:solidFill>
                <a:latin typeface="Arial" panose="020B0604020202020204" pitchFamily="34" charset="0"/>
                <a:cs typeface="Arial" panose="020B0604020202020204" pitchFamily="34" charset="0"/>
              </a:rPr>
              <a:t>Community-engaged research                                      might include partners from:</a:t>
            </a:r>
          </a:p>
          <a:p>
            <a:pPr marL="688975" lvl="2" indent="-231775" defTabSz="914400" fontAlgn="base">
              <a:spcBef>
                <a:spcPct val="0"/>
              </a:spcBef>
              <a:spcAft>
                <a:spcPct val="0"/>
              </a:spcAft>
              <a:buFont typeface="Courier New" pitchFamily="49" charset="0"/>
              <a:buChar char="o"/>
            </a:pPr>
            <a:r>
              <a:rPr lang="en-US" sz="2000" dirty="0" smtClean="0">
                <a:solidFill>
                  <a:prstClr val="black"/>
                </a:solidFill>
                <a:latin typeface="Arial" panose="020B0604020202020204" pitchFamily="34" charset="0"/>
                <a:cs typeface="Arial" panose="020B0604020202020204" pitchFamily="34" charset="0"/>
              </a:rPr>
              <a:t>Community organizations</a:t>
            </a:r>
          </a:p>
          <a:p>
            <a:pPr marL="688975" lvl="2" indent="-231775" defTabSz="914400" fontAlgn="base">
              <a:spcBef>
                <a:spcPct val="0"/>
              </a:spcBef>
              <a:spcAft>
                <a:spcPct val="0"/>
              </a:spcAft>
              <a:buFont typeface="Courier New" pitchFamily="49" charset="0"/>
              <a:buChar char="o"/>
            </a:pPr>
            <a:r>
              <a:rPr lang="en-US" sz="2000" dirty="0" smtClean="0">
                <a:solidFill>
                  <a:prstClr val="black"/>
                </a:solidFill>
                <a:latin typeface="Arial" panose="020B0604020202020204" pitchFamily="34" charset="0"/>
                <a:cs typeface="Arial" panose="020B0604020202020204" pitchFamily="34" charset="0"/>
              </a:rPr>
              <a:t>Patients</a:t>
            </a:r>
          </a:p>
          <a:p>
            <a:pPr marL="688975" lvl="2" indent="-231775" defTabSz="914400" fontAlgn="base">
              <a:spcBef>
                <a:spcPct val="0"/>
              </a:spcBef>
              <a:spcAft>
                <a:spcPct val="0"/>
              </a:spcAft>
              <a:buFont typeface="Courier New" pitchFamily="49" charset="0"/>
              <a:buChar char="o"/>
            </a:pPr>
            <a:r>
              <a:rPr lang="en-US" sz="2000" dirty="0" smtClean="0">
                <a:solidFill>
                  <a:prstClr val="black"/>
                </a:solidFill>
                <a:latin typeface="Arial" panose="020B0604020202020204" pitchFamily="34" charset="0"/>
                <a:cs typeface="Arial" panose="020B0604020202020204" pitchFamily="34" charset="0"/>
              </a:rPr>
              <a:t>Religious congregations</a:t>
            </a:r>
          </a:p>
          <a:p>
            <a:pPr marL="688975" lvl="2" indent="-231775" defTabSz="914400" fontAlgn="base">
              <a:spcBef>
                <a:spcPct val="0"/>
              </a:spcBef>
              <a:spcAft>
                <a:spcPct val="0"/>
              </a:spcAft>
              <a:buFont typeface="Courier New" pitchFamily="49" charset="0"/>
              <a:buChar char="o"/>
            </a:pPr>
            <a:r>
              <a:rPr lang="en-US" sz="2000" dirty="0" smtClean="0">
                <a:solidFill>
                  <a:prstClr val="black"/>
                </a:solidFill>
                <a:latin typeface="Arial" panose="020B0604020202020204" pitchFamily="34" charset="0"/>
                <a:cs typeface="Arial" panose="020B0604020202020204" pitchFamily="34" charset="0"/>
              </a:rPr>
              <a:t>Neighborhoods</a:t>
            </a:r>
          </a:p>
          <a:p>
            <a:pPr marL="688975" lvl="2" indent="-231775" defTabSz="914400" fontAlgn="base">
              <a:spcBef>
                <a:spcPct val="0"/>
              </a:spcBef>
              <a:spcAft>
                <a:spcPct val="0"/>
              </a:spcAft>
              <a:buFont typeface="Arial" pitchFamily="34" charset="0"/>
              <a:buChar char="•"/>
            </a:pPr>
            <a:endParaRPr lang="en-US" sz="2400" dirty="0" smtClean="0">
              <a:solidFill>
                <a:prstClr val="black"/>
              </a:solidFill>
              <a:latin typeface="Arial" panose="020B0604020202020204" pitchFamily="34" charset="0"/>
              <a:cs typeface="Arial" panose="020B0604020202020204" pitchFamily="34" charset="0"/>
            </a:endParaRPr>
          </a:p>
          <a:p>
            <a:pPr marL="231775" lvl="1" indent="-231775" defTabSz="914400" fontAlgn="base">
              <a:spcBef>
                <a:spcPct val="0"/>
              </a:spcBef>
              <a:spcAft>
                <a:spcPct val="0"/>
              </a:spcAft>
              <a:buFont typeface="Arial" pitchFamily="34" charset="0"/>
              <a:buChar char="•"/>
            </a:pPr>
            <a:r>
              <a:rPr lang="en-US" sz="2400" dirty="0" smtClean="0">
                <a:solidFill>
                  <a:prstClr val="black"/>
                </a:solidFill>
                <a:latin typeface="Arial" panose="020B0604020202020204" pitchFamily="34" charset="0"/>
                <a:cs typeface="Arial" panose="020B0604020202020204" pitchFamily="34" charset="0"/>
              </a:rPr>
              <a:t>Community research partners </a:t>
            </a:r>
            <a:br>
              <a:rPr lang="en-US" sz="2400" dirty="0" smtClean="0">
                <a:solidFill>
                  <a:prstClr val="black"/>
                </a:solidFill>
                <a:latin typeface="Arial" panose="020B0604020202020204" pitchFamily="34" charset="0"/>
                <a:cs typeface="Arial" panose="020B0604020202020204" pitchFamily="34" charset="0"/>
              </a:rPr>
            </a:br>
            <a:r>
              <a:rPr lang="en-US" sz="2400" dirty="0" smtClean="0">
                <a:solidFill>
                  <a:prstClr val="black"/>
                </a:solidFill>
                <a:latin typeface="Arial" panose="020B0604020202020204" pitchFamily="34" charset="0"/>
                <a:cs typeface="Arial" panose="020B0604020202020204" pitchFamily="34" charset="0"/>
              </a:rPr>
              <a:t>may be involved in research by:</a:t>
            </a:r>
          </a:p>
          <a:p>
            <a:pPr marL="688975" lvl="2" indent="-231775" defTabSz="914400" fontAlgn="base">
              <a:spcBef>
                <a:spcPct val="0"/>
              </a:spcBef>
              <a:spcAft>
                <a:spcPct val="0"/>
              </a:spcAft>
              <a:buFont typeface="Courier New" pitchFamily="49" charset="0"/>
              <a:buChar char="o"/>
            </a:pPr>
            <a:r>
              <a:rPr lang="en-US" sz="2000" dirty="0" smtClean="0">
                <a:solidFill>
                  <a:prstClr val="black"/>
                </a:solidFill>
                <a:latin typeface="Arial" panose="020B0604020202020204" pitchFamily="34" charset="0"/>
                <a:cs typeface="Arial" panose="020B0604020202020204" pitchFamily="34" charset="0"/>
              </a:rPr>
              <a:t>Participating in a Community Advisory Boards</a:t>
            </a:r>
          </a:p>
          <a:p>
            <a:pPr marL="688975" lvl="2" indent="-231775" defTabSz="914400" fontAlgn="base">
              <a:spcBef>
                <a:spcPct val="0"/>
              </a:spcBef>
              <a:spcAft>
                <a:spcPct val="0"/>
              </a:spcAft>
              <a:buFont typeface="Courier New" pitchFamily="49" charset="0"/>
              <a:buChar char="o"/>
            </a:pPr>
            <a:r>
              <a:rPr lang="en-US" sz="2000" dirty="0" smtClean="0">
                <a:solidFill>
                  <a:prstClr val="black"/>
                </a:solidFill>
                <a:latin typeface="Arial" panose="020B0604020202020204" pitchFamily="34" charset="0"/>
                <a:cs typeface="Arial" panose="020B0604020202020204" pitchFamily="34" charset="0"/>
              </a:rPr>
              <a:t>Providing input on recruitment methods</a:t>
            </a:r>
          </a:p>
          <a:p>
            <a:pPr marL="688975" lvl="2" indent="-231775" defTabSz="914400" fontAlgn="base">
              <a:spcBef>
                <a:spcPct val="0"/>
              </a:spcBef>
              <a:spcAft>
                <a:spcPct val="0"/>
              </a:spcAft>
              <a:buFont typeface="Courier New" pitchFamily="49" charset="0"/>
              <a:buChar char="o"/>
            </a:pPr>
            <a:r>
              <a:rPr lang="en-US" sz="2000" dirty="0" smtClean="0">
                <a:solidFill>
                  <a:prstClr val="black"/>
                </a:solidFill>
                <a:latin typeface="Arial" panose="020B0604020202020204" pitchFamily="34" charset="0"/>
                <a:cs typeface="Arial" panose="020B0604020202020204" pitchFamily="34" charset="0"/>
              </a:rPr>
              <a:t>Collecting data </a:t>
            </a:r>
          </a:p>
          <a:p>
            <a:pPr marL="688975" lvl="2" indent="-231775" defTabSz="914400" fontAlgn="base">
              <a:spcBef>
                <a:spcPct val="0"/>
              </a:spcBef>
              <a:spcAft>
                <a:spcPct val="0"/>
              </a:spcAft>
              <a:buFont typeface="Courier New" pitchFamily="49" charset="0"/>
              <a:buChar char="o"/>
            </a:pPr>
            <a:r>
              <a:rPr lang="en-US" sz="2000" dirty="0" smtClean="0">
                <a:solidFill>
                  <a:prstClr val="black"/>
                </a:solidFill>
                <a:latin typeface="Arial" panose="020B0604020202020204" pitchFamily="34" charset="0"/>
                <a:cs typeface="Arial" panose="020B0604020202020204" pitchFamily="34" charset="0"/>
              </a:rPr>
              <a:t>Helping to disseminate information </a:t>
            </a:r>
          </a:p>
          <a:p>
            <a:pPr marL="231775" lvl="1" indent="-231775" defTabSz="914400" fontAlgn="base">
              <a:spcBef>
                <a:spcPct val="0"/>
              </a:spcBef>
              <a:spcAft>
                <a:spcPct val="0"/>
              </a:spcAft>
              <a:buFont typeface="Arial" pitchFamily="34" charset="0"/>
              <a:buChar char="•"/>
            </a:pPr>
            <a:endParaRPr lang="en-US" sz="2000" i="1" dirty="0" smtClean="0">
              <a:solidFill>
                <a:prstClr val="black"/>
              </a:solidFill>
              <a:latin typeface="Arial" panose="020B0604020202020204" pitchFamily="34" charset="0"/>
              <a:cs typeface="Arial" panose="020B0604020202020204" pitchFamily="34" charset="0"/>
            </a:endParaRPr>
          </a:p>
          <a:p>
            <a:pPr marL="688975" lvl="2" indent="-231775" defTabSz="914400" fontAlgn="base">
              <a:spcBef>
                <a:spcPct val="0"/>
              </a:spcBef>
              <a:spcAft>
                <a:spcPct val="0"/>
              </a:spcAft>
              <a:buFont typeface="Courier New" pitchFamily="49" charset="0"/>
              <a:buChar char="o"/>
            </a:pPr>
            <a:endParaRPr lang="en-US" sz="2000" dirty="0" smtClean="0">
              <a:solidFill>
                <a:prstClr val="black"/>
              </a:solidFill>
              <a:latin typeface="Arial" panose="020B0604020202020204" pitchFamily="34" charset="0"/>
              <a:cs typeface="Arial" panose="020B0604020202020204" pitchFamily="34" charset="0"/>
            </a:endParaRPr>
          </a:p>
        </p:txBody>
      </p:sp>
      <p:sp>
        <p:nvSpPr>
          <p:cNvPr id="22" name="Subtitle 2"/>
          <p:cNvSpPr txBox="1">
            <a:spLocks/>
          </p:cNvSpPr>
          <p:nvPr/>
        </p:nvSpPr>
        <p:spPr bwMode="auto">
          <a:xfrm>
            <a:off x="228600" y="381000"/>
            <a:ext cx="8686800" cy="76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defTabSz="914400" fontAlgn="base">
              <a:spcBef>
                <a:spcPct val="0"/>
              </a:spcBef>
              <a:spcAft>
                <a:spcPct val="0"/>
              </a:spcAft>
            </a:pPr>
            <a:r>
              <a:rPr lang="en-US" sz="3500" b="1" dirty="0" smtClean="0">
                <a:solidFill>
                  <a:srgbClr val="5C92B5">
                    <a:lumMod val="50000"/>
                  </a:srgbClr>
                </a:solidFill>
                <a:latin typeface="Arial" panose="020B0604020202020204" pitchFamily="34" charset="0"/>
                <a:cs typeface="Arial" panose="020B0604020202020204" pitchFamily="34" charset="0"/>
              </a:rPr>
              <a:t>Community Research Partners </a:t>
            </a:r>
          </a:p>
          <a:p>
            <a:pPr algn="ctr" defTabSz="914400" fontAlgn="base">
              <a:spcBef>
                <a:spcPct val="20000"/>
              </a:spcBef>
              <a:spcAft>
                <a:spcPct val="0"/>
              </a:spcAft>
              <a:buFont typeface="Arial" charset="0"/>
              <a:buNone/>
              <a:defRPr/>
            </a:pPr>
            <a:endParaRPr lang="en-US" sz="3200" dirty="0" smtClean="0">
              <a:solidFill>
                <a:srgbClr val="421384"/>
              </a:solidFill>
              <a:latin typeface="Arial" panose="020B0604020202020204" pitchFamily="34" charset="0"/>
              <a:cs typeface="Arial" panose="020B0604020202020204" pitchFamily="34" charset="0"/>
            </a:endParaRPr>
          </a:p>
        </p:txBody>
      </p:sp>
      <p:pic>
        <p:nvPicPr>
          <p:cNvPr id="11266" name="Picture 2" descr="http://cascw.umn.edu/wp-content/uploads/2013/12/teamhands1024x682.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190698" y="1371600"/>
            <a:ext cx="3432351" cy="2286000"/>
          </a:xfrm>
          <a:prstGeom prst="rect">
            <a:avLst/>
          </a:prstGeom>
          <a:noFill/>
        </p:spPr>
      </p:pic>
    </p:spTree>
    <p:extLst>
      <p:ext uri="{BB962C8B-B14F-4D97-AF65-F5344CB8AC3E}">
        <p14:creationId xmlns:p14="http://schemas.microsoft.com/office/powerpoint/2010/main" val="278102135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228600" y="228600"/>
            <a:ext cx="8686800" cy="6400800"/>
          </a:xfrm>
          <a:prstGeom prst="rect">
            <a:avLst/>
          </a:prstGeom>
          <a:solidFill>
            <a:schemeClr val="accent6">
              <a:lumMod val="60000"/>
              <a:lumOff val="4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r>
              <a:rPr lang="en-US" sz="2800" dirty="0" smtClean="0">
                <a:solidFill>
                  <a:prstClr val="white"/>
                </a:solidFill>
                <a:latin typeface="Arial" panose="020B0604020202020204" pitchFamily="34" charset="0"/>
                <a:cs typeface="Arial" panose="020B0604020202020204" pitchFamily="34" charset="0"/>
              </a:rPr>
              <a:t> </a:t>
            </a:r>
            <a:endParaRPr lang="en-US" sz="2800" dirty="0">
              <a:solidFill>
                <a:prstClr val="white"/>
              </a:solidFill>
              <a:latin typeface="Arial" panose="020B0604020202020204" pitchFamily="34" charset="0"/>
              <a:cs typeface="Arial" panose="020B0604020202020204" pitchFamily="34" charset="0"/>
            </a:endParaRPr>
          </a:p>
        </p:txBody>
      </p:sp>
      <p:sp>
        <p:nvSpPr>
          <p:cNvPr id="12" name="TextBox 11"/>
          <p:cNvSpPr txBox="1"/>
          <p:nvPr/>
        </p:nvSpPr>
        <p:spPr>
          <a:xfrm>
            <a:off x="304800" y="990600"/>
            <a:ext cx="8458200" cy="2451953"/>
          </a:xfrm>
          <a:prstGeom prst="rect">
            <a:avLst/>
          </a:prstGeom>
          <a:noFill/>
          <a:ln w="25400">
            <a:noFill/>
          </a:ln>
        </p:spPr>
        <p:txBody>
          <a:bodyPr wrap="square" lIns="0" rIns="0" rtlCol="0">
            <a:spAutoFit/>
          </a:bodyPr>
          <a:lstStyle/>
          <a:p>
            <a:pPr marL="231775" lvl="1" indent="-231775" defTabSz="914400" fontAlgn="base">
              <a:spcBef>
                <a:spcPts val="200"/>
              </a:spcBef>
              <a:spcAft>
                <a:spcPts val="200"/>
              </a:spcAft>
              <a:buFont typeface="Arial" pitchFamily="34" charset="0"/>
              <a:buChar char="•"/>
            </a:pPr>
            <a:r>
              <a:rPr lang="en-US" sz="2000" dirty="0" smtClean="0">
                <a:solidFill>
                  <a:prstClr val="black"/>
                </a:solidFill>
                <a:latin typeface="Arial" panose="020B0604020202020204" pitchFamily="34" charset="0"/>
                <a:cs typeface="Arial" panose="020B0604020202020204" pitchFamily="34" charset="0"/>
              </a:rPr>
              <a:t>In certain circumstances, community partners may be considered </a:t>
            </a:r>
            <a:r>
              <a:rPr lang="en-US" sz="2000" u="sng" dirty="0" smtClean="0">
                <a:solidFill>
                  <a:prstClr val="black"/>
                </a:solidFill>
                <a:latin typeface="Arial" panose="020B0604020202020204" pitchFamily="34" charset="0"/>
                <a:cs typeface="Arial" panose="020B0604020202020204" pitchFamily="34" charset="0"/>
              </a:rPr>
              <a:t>investigators</a:t>
            </a:r>
            <a:r>
              <a:rPr lang="en-US" sz="2000" dirty="0" smtClean="0">
                <a:solidFill>
                  <a:prstClr val="black"/>
                </a:solidFill>
                <a:latin typeface="Arial" panose="020B0604020202020204" pitchFamily="34" charset="0"/>
                <a:cs typeface="Arial" panose="020B0604020202020204" pitchFamily="34" charset="0"/>
              </a:rPr>
              <a:t> who are “engaged” in the research, and human subjects research training is required (CITI Certification)</a:t>
            </a:r>
          </a:p>
          <a:p>
            <a:pPr marL="231775" lvl="1" indent="-231775" defTabSz="914400" fontAlgn="base">
              <a:spcBef>
                <a:spcPts val="200"/>
              </a:spcBef>
              <a:spcAft>
                <a:spcPts val="200"/>
              </a:spcAft>
              <a:buFont typeface="Arial" pitchFamily="34" charset="0"/>
              <a:buChar char="•"/>
            </a:pPr>
            <a:r>
              <a:rPr lang="en-US" sz="2000" dirty="0" smtClean="0">
                <a:solidFill>
                  <a:prstClr val="black"/>
                </a:solidFill>
                <a:latin typeface="Arial" panose="020B0604020202020204" pitchFamily="34" charset="0"/>
                <a:cs typeface="Arial" panose="020B0604020202020204" pitchFamily="34" charset="0"/>
              </a:rPr>
              <a:t>The activities that qualify a collaborator as an investigator include:</a:t>
            </a:r>
          </a:p>
          <a:p>
            <a:pPr marL="688975" lvl="2" indent="-231775" defTabSz="914400" fontAlgn="base">
              <a:spcBef>
                <a:spcPts val="200"/>
              </a:spcBef>
              <a:spcAft>
                <a:spcPts val="200"/>
              </a:spcAft>
              <a:buFont typeface="Courier New" pitchFamily="49" charset="0"/>
              <a:buChar char="o"/>
            </a:pPr>
            <a:r>
              <a:rPr lang="en-US" dirty="0" smtClean="0">
                <a:solidFill>
                  <a:prstClr val="black"/>
                </a:solidFill>
                <a:latin typeface="Arial" panose="020B0604020202020204" pitchFamily="34" charset="0"/>
                <a:cs typeface="Arial" panose="020B0604020202020204" pitchFamily="34" charset="0"/>
              </a:rPr>
              <a:t>Interacting or intervening with research participants</a:t>
            </a:r>
          </a:p>
          <a:p>
            <a:pPr marL="688975" lvl="2" indent="-231775" defTabSz="914400" fontAlgn="base">
              <a:spcBef>
                <a:spcPts val="200"/>
              </a:spcBef>
              <a:spcAft>
                <a:spcPts val="200"/>
              </a:spcAft>
              <a:buFont typeface="Courier New" pitchFamily="49" charset="0"/>
              <a:buChar char="o"/>
            </a:pPr>
            <a:r>
              <a:rPr lang="en-US" dirty="0" smtClean="0">
                <a:solidFill>
                  <a:prstClr val="black"/>
                </a:solidFill>
                <a:latin typeface="Arial" panose="020B0604020202020204" pitchFamily="34" charset="0"/>
                <a:cs typeface="Arial" panose="020B0604020202020204" pitchFamily="34" charset="0"/>
              </a:rPr>
              <a:t>Consenting participants </a:t>
            </a:r>
          </a:p>
          <a:p>
            <a:pPr marL="688975" lvl="2" indent="-231775" defTabSz="914400" fontAlgn="base">
              <a:spcBef>
                <a:spcPts val="200"/>
              </a:spcBef>
              <a:spcAft>
                <a:spcPts val="200"/>
              </a:spcAft>
              <a:buFont typeface="Courier New" pitchFamily="49" charset="0"/>
              <a:buChar char="o"/>
            </a:pPr>
            <a:r>
              <a:rPr lang="en-US" dirty="0" smtClean="0">
                <a:solidFill>
                  <a:prstClr val="black"/>
                </a:solidFill>
                <a:latin typeface="Arial" panose="020B0604020202020204" pitchFamily="34" charset="0"/>
                <a:cs typeface="Arial" panose="020B0604020202020204" pitchFamily="34" charset="0"/>
              </a:rPr>
              <a:t>Participating in the collection of or having access to identifiable data</a:t>
            </a:r>
          </a:p>
        </p:txBody>
      </p:sp>
      <p:sp>
        <p:nvSpPr>
          <p:cNvPr id="22" name="Subtitle 2"/>
          <p:cNvSpPr txBox="1">
            <a:spLocks/>
          </p:cNvSpPr>
          <p:nvPr/>
        </p:nvSpPr>
        <p:spPr bwMode="auto">
          <a:xfrm>
            <a:off x="228600" y="381000"/>
            <a:ext cx="8686800" cy="76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defTabSz="914400" fontAlgn="base">
              <a:spcBef>
                <a:spcPct val="0"/>
              </a:spcBef>
              <a:spcAft>
                <a:spcPct val="0"/>
              </a:spcAft>
            </a:pPr>
            <a:r>
              <a:rPr lang="en-US" sz="2800" b="1" dirty="0" smtClean="0">
                <a:solidFill>
                  <a:srgbClr val="5C92B5">
                    <a:lumMod val="50000"/>
                  </a:srgbClr>
                </a:solidFill>
                <a:latin typeface="Arial" panose="020B0604020202020204" pitchFamily="34" charset="0"/>
                <a:cs typeface="Arial" panose="020B0604020202020204" pitchFamily="34" charset="0"/>
              </a:rPr>
              <a:t>Requirements for Community Research Partners </a:t>
            </a:r>
          </a:p>
          <a:p>
            <a:pPr algn="ctr" defTabSz="914400" fontAlgn="base">
              <a:spcBef>
                <a:spcPct val="20000"/>
              </a:spcBef>
              <a:spcAft>
                <a:spcPct val="0"/>
              </a:spcAft>
              <a:buFont typeface="Arial" charset="0"/>
              <a:buNone/>
              <a:defRPr/>
            </a:pPr>
            <a:endParaRPr lang="en-US" sz="2800" dirty="0" smtClean="0">
              <a:solidFill>
                <a:srgbClr val="421384"/>
              </a:solidFill>
              <a:latin typeface="Arial" panose="020B0604020202020204" pitchFamily="34" charset="0"/>
              <a:cs typeface="Arial" panose="020B0604020202020204" pitchFamily="34" charset="0"/>
            </a:endParaRPr>
          </a:p>
        </p:txBody>
      </p:sp>
      <p:grpSp>
        <p:nvGrpSpPr>
          <p:cNvPr id="3" name="Group 2"/>
          <p:cNvGrpSpPr/>
          <p:nvPr/>
        </p:nvGrpSpPr>
        <p:grpSpPr>
          <a:xfrm>
            <a:off x="1009650" y="3962400"/>
            <a:ext cx="7124701" cy="2286000"/>
            <a:chOff x="1523999" y="3792279"/>
            <a:chExt cx="6477001" cy="1846521"/>
          </a:xfrm>
        </p:grpSpPr>
        <p:pic>
          <p:nvPicPr>
            <p:cNvPr id="1026" name="Picture 2" descr="http://www.calu.edu/academics/colleges/education/social-work/Social%20work.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23999" y="3792279"/>
              <a:ext cx="2769781" cy="184652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percyandco.wpengine.com/wp-content/uploads/2013/06/doortodoor_330x220.jpg"/>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4953000" y="3802187"/>
              <a:ext cx="3048000" cy="183661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9273269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228600" y="228600"/>
            <a:ext cx="8686800" cy="6400800"/>
          </a:xfrm>
          <a:prstGeom prst="rect">
            <a:avLst/>
          </a:prstGeom>
          <a:solidFill>
            <a:schemeClr val="accent6">
              <a:lumMod val="60000"/>
              <a:lumOff val="4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r>
              <a:rPr lang="en-US" sz="2800" dirty="0" smtClean="0">
                <a:solidFill>
                  <a:prstClr val="white"/>
                </a:solidFill>
                <a:latin typeface="Calibri"/>
              </a:rPr>
              <a:t> </a:t>
            </a:r>
            <a:endParaRPr lang="en-US" sz="2800" dirty="0">
              <a:solidFill>
                <a:prstClr val="white"/>
              </a:solidFill>
              <a:latin typeface="Calibri"/>
            </a:endParaRPr>
          </a:p>
        </p:txBody>
      </p:sp>
      <p:sp>
        <p:nvSpPr>
          <p:cNvPr id="12" name="TextBox 11"/>
          <p:cNvSpPr txBox="1"/>
          <p:nvPr/>
        </p:nvSpPr>
        <p:spPr>
          <a:xfrm>
            <a:off x="282054" y="278532"/>
            <a:ext cx="6652146" cy="6340197"/>
          </a:xfrm>
          <a:prstGeom prst="rect">
            <a:avLst/>
          </a:prstGeom>
          <a:noFill/>
          <a:ln w="25400">
            <a:noFill/>
          </a:ln>
        </p:spPr>
        <p:txBody>
          <a:bodyPr wrap="square" lIns="0" rIns="0" rtlCol="0">
            <a:spAutoFit/>
          </a:bodyPr>
          <a:lstStyle/>
          <a:p>
            <a:pPr marL="231775" lvl="1" indent="-231775" defTabSz="914400" fontAlgn="base">
              <a:spcBef>
                <a:spcPct val="0"/>
              </a:spcBef>
              <a:spcAft>
                <a:spcPct val="0"/>
              </a:spcAft>
              <a:buFont typeface="Arial" pitchFamily="34" charset="0"/>
              <a:buChar char="•"/>
            </a:pPr>
            <a:r>
              <a:rPr lang="en-US" sz="2400" b="1" dirty="0" smtClean="0">
                <a:solidFill>
                  <a:prstClr val="black"/>
                </a:solidFill>
                <a:latin typeface="Arial" panose="020B0604020202020204" pitchFamily="34" charset="0"/>
                <a:cs typeface="Arial" panose="020B0604020202020204" pitchFamily="34" charset="0"/>
              </a:rPr>
              <a:t>CITI Certification</a:t>
            </a:r>
          </a:p>
          <a:p>
            <a:pPr marL="800100" lvl="2" indent="-342900" defTabSz="914400" fontAlgn="base">
              <a:spcBef>
                <a:spcPct val="0"/>
              </a:spcBef>
              <a:spcAft>
                <a:spcPct val="0"/>
              </a:spcAft>
              <a:buFont typeface="Courier New" panose="02070309020205020404" pitchFamily="49" charset="0"/>
              <a:buChar char="o"/>
            </a:pPr>
            <a:r>
              <a:rPr lang="en-US" sz="2000" dirty="0" smtClean="0">
                <a:solidFill>
                  <a:prstClr val="black"/>
                </a:solidFill>
                <a:latin typeface="Arial" panose="020B0604020202020204" pitchFamily="34" charset="0"/>
                <a:cs typeface="Arial" panose="020B0604020202020204" pitchFamily="34" charset="0"/>
              </a:rPr>
              <a:t>Required by the University </a:t>
            </a:r>
          </a:p>
          <a:p>
            <a:pPr marL="800100" lvl="2" indent="-342900" defTabSz="914400" fontAlgn="base">
              <a:spcBef>
                <a:spcPct val="0"/>
              </a:spcBef>
              <a:spcAft>
                <a:spcPct val="0"/>
              </a:spcAft>
              <a:buFont typeface="Courier New" panose="02070309020205020404" pitchFamily="49" charset="0"/>
              <a:buChar char="o"/>
            </a:pPr>
            <a:r>
              <a:rPr lang="en-US" sz="2000" u="sng" dirty="0" smtClean="0">
                <a:solidFill>
                  <a:prstClr val="black"/>
                </a:solidFill>
                <a:latin typeface="Arial" panose="020B0604020202020204" pitchFamily="34" charset="0"/>
                <a:cs typeface="Arial" panose="020B0604020202020204" pitchFamily="34" charset="0"/>
              </a:rPr>
              <a:t>Challenges:</a:t>
            </a:r>
            <a:r>
              <a:rPr lang="en-US" sz="2000" dirty="0">
                <a:solidFill>
                  <a:prstClr val="black"/>
                </a:solidFill>
                <a:latin typeface="Arial" panose="020B0604020202020204" pitchFamily="34" charset="0"/>
                <a:cs typeface="Arial" panose="020B0604020202020204" pitchFamily="34" charset="0"/>
              </a:rPr>
              <a:t> </a:t>
            </a:r>
            <a:r>
              <a:rPr lang="en-US" sz="2000" dirty="0" smtClean="0">
                <a:solidFill>
                  <a:prstClr val="black"/>
                </a:solidFill>
                <a:latin typeface="Arial" panose="020B0604020202020204" pitchFamily="34" charset="0"/>
                <a:cs typeface="Arial" panose="020B0604020202020204" pitchFamily="34" charset="0"/>
              </a:rPr>
              <a:t>University affiliation needed to </a:t>
            </a:r>
            <a:r>
              <a:rPr lang="en-US" sz="2000" dirty="0">
                <a:solidFill>
                  <a:prstClr val="black"/>
                </a:solidFill>
                <a:latin typeface="Arial" panose="020B0604020202020204" pitchFamily="34" charset="0"/>
                <a:cs typeface="Arial" panose="020B0604020202020204" pitchFamily="34" charset="0"/>
              </a:rPr>
              <a:t/>
            </a:r>
            <a:br>
              <a:rPr lang="en-US" sz="2000" dirty="0">
                <a:solidFill>
                  <a:prstClr val="black"/>
                </a:solidFill>
                <a:latin typeface="Arial" panose="020B0604020202020204" pitchFamily="34" charset="0"/>
                <a:cs typeface="Arial" panose="020B0604020202020204" pitchFamily="34" charset="0"/>
              </a:rPr>
            </a:br>
            <a:r>
              <a:rPr lang="en-US" sz="2000" dirty="0" smtClean="0">
                <a:solidFill>
                  <a:prstClr val="black"/>
                </a:solidFill>
                <a:latin typeface="Arial" panose="020B0604020202020204" pitchFamily="34" charset="0"/>
                <a:cs typeface="Arial" panose="020B0604020202020204" pitchFamily="34" charset="0"/>
              </a:rPr>
              <a:t>access (i.e., employee or student), assumes background knowledge on research</a:t>
            </a:r>
            <a:br>
              <a:rPr lang="en-US" sz="2000" dirty="0" smtClean="0">
                <a:solidFill>
                  <a:prstClr val="black"/>
                </a:solidFill>
                <a:latin typeface="Arial" panose="020B0604020202020204" pitchFamily="34" charset="0"/>
                <a:cs typeface="Arial" panose="020B0604020202020204" pitchFamily="34" charset="0"/>
              </a:rPr>
            </a:br>
            <a:r>
              <a:rPr lang="en-US" sz="2000" dirty="0" smtClean="0">
                <a:solidFill>
                  <a:prstClr val="black"/>
                </a:solidFill>
                <a:latin typeface="Arial" panose="020B0604020202020204" pitchFamily="34" charset="0"/>
                <a:cs typeface="Arial" panose="020B0604020202020204" pitchFamily="34" charset="0"/>
              </a:rPr>
              <a:t/>
            </a:r>
            <a:br>
              <a:rPr lang="en-US" sz="2000" dirty="0" smtClean="0">
                <a:solidFill>
                  <a:prstClr val="black"/>
                </a:solidFill>
                <a:latin typeface="Arial" panose="020B0604020202020204" pitchFamily="34" charset="0"/>
                <a:cs typeface="Arial" panose="020B0604020202020204" pitchFamily="34" charset="0"/>
              </a:rPr>
            </a:br>
            <a:endParaRPr lang="en-US" sz="2000" dirty="0" smtClean="0">
              <a:solidFill>
                <a:prstClr val="black"/>
              </a:solidFill>
              <a:latin typeface="Arial" panose="020B0604020202020204" pitchFamily="34" charset="0"/>
              <a:cs typeface="Arial" panose="020B0604020202020204" pitchFamily="34" charset="0"/>
            </a:endParaRPr>
          </a:p>
          <a:p>
            <a:pPr marL="457200" lvl="2" defTabSz="914400" fontAlgn="base">
              <a:spcBef>
                <a:spcPct val="0"/>
              </a:spcBef>
              <a:spcAft>
                <a:spcPct val="0"/>
              </a:spcAft>
            </a:pPr>
            <a:endParaRPr lang="en-US" sz="1000" dirty="0" smtClean="0">
              <a:solidFill>
                <a:prstClr val="black"/>
              </a:solidFill>
              <a:latin typeface="Arial" panose="020B0604020202020204" pitchFamily="34" charset="0"/>
              <a:cs typeface="Arial" panose="020B0604020202020204" pitchFamily="34" charset="0"/>
            </a:endParaRPr>
          </a:p>
          <a:p>
            <a:pPr marL="231775" lvl="1" indent="-231775" defTabSz="914400" fontAlgn="base">
              <a:spcBef>
                <a:spcPct val="0"/>
              </a:spcBef>
              <a:spcAft>
                <a:spcPct val="0"/>
              </a:spcAft>
              <a:buFont typeface="Arial" pitchFamily="34" charset="0"/>
              <a:buChar char="•"/>
            </a:pPr>
            <a:r>
              <a:rPr lang="en-US" sz="2400" b="1" dirty="0" smtClean="0">
                <a:solidFill>
                  <a:prstClr val="black"/>
                </a:solidFill>
                <a:latin typeface="Arial" panose="020B0604020202020204" pitchFamily="34" charset="0"/>
                <a:cs typeface="Arial" panose="020B0604020202020204" pitchFamily="34" charset="0"/>
              </a:rPr>
              <a:t>CIRTification Program</a:t>
            </a:r>
          </a:p>
          <a:p>
            <a:pPr marL="688975" lvl="2" indent="-231775" defTabSz="914400" fontAlgn="base">
              <a:spcBef>
                <a:spcPct val="0"/>
              </a:spcBef>
              <a:spcAft>
                <a:spcPct val="0"/>
              </a:spcAft>
              <a:buFont typeface="Courier New" pitchFamily="49" charset="0"/>
              <a:buChar char="o"/>
            </a:pPr>
            <a:r>
              <a:rPr lang="en-US" sz="2000" dirty="0" smtClean="0">
                <a:solidFill>
                  <a:prstClr val="black"/>
                </a:solidFill>
                <a:latin typeface="Arial" panose="020B0604020202020204" pitchFamily="34" charset="0"/>
                <a:cs typeface="Arial" panose="020B0604020202020204" pitchFamily="34" charset="0"/>
              </a:rPr>
              <a:t>Developed </a:t>
            </a:r>
            <a:r>
              <a:rPr lang="en-US" sz="2000" dirty="0">
                <a:solidFill>
                  <a:prstClr val="black"/>
                </a:solidFill>
                <a:latin typeface="Arial" panose="020B0604020202020204" pitchFamily="34" charset="0"/>
                <a:cs typeface="Arial" panose="020B0604020202020204" pitchFamily="34" charset="0"/>
              </a:rPr>
              <a:t>at the University of Illinois at Chicago</a:t>
            </a:r>
          </a:p>
          <a:p>
            <a:pPr marL="688975" lvl="2" indent="-231775" defTabSz="914400" fontAlgn="base">
              <a:spcBef>
                <a:spcPct val="0"/>
              </a:spcBef>
              <a:spcAft>
                <a:spcPct val="0"/>
              </a:spcAft>
              <a:buFont typeface="Courier New" pitchFamily="49" charset="0"/>
              <a:buChar char="o"/>
            </a:pPr>
            <a:r>
              <a:rPr lang="en-US" sz="2000" dirty="0" smtClean="0">
                <a:solidFill>
                  <a:prstClr val="black"/>
                </a:solidFill>
                <a:latin typeface="Arial" panose="020B0604020202020204" pitchFamily="34" charset="0"/>
                <a:cs typeface="Arial" panose="020B0604020202020204" pitchFamily="34" charset="0"/>
              </a:rPr>
              <a:t>Designed as a substitute to CITI Certification </a:t>
            </a:r>
          </a:p>
          <a:p>
            <a:pPr marL="688975" lvl="2" indent="-231775" defTabSz="914400" fontAlgn="base">
              <a:spcBef>
                <a:spcPct val="0"/>
              </a:spcBef>
              <a:spcAft>
                <a:spcPct val="0"/>
              </a:spcAft>
              <a:buFont typeface="Courier New" pitchFamily="49" charset="0"/>
              <a:buChar char="o"/>
            </a:pPr>
            <a:r>
              <a:rPr lang="en-US" sz="2000" dirty="0" smtClean="0">
                <a:solidFill>
                  <a:prstClr val="black"/>
                </a:solidFill>
                <a:latin typeface="Arial" panose="020B0604020202020204" pitchFamily="34" charset="0"/>
                <a:cs typeface="Arial" panose="020B0604020202020204" pitchFamily="34" charset="0"/>
              </a:rPr>
              <a:t>Better suited to the needs of community partners:</a:t>
            </a:r>
          </a:p>
          <a:p>
            <a:pPr marL="1200150" lvl="3" indent="-285750" defTabSz="914400" fontAlgn="base">
              <a:spcBef>
                <a:spcPct val="0"/>
              </a:spcBef>
              <a:spcAft>
                <a:spcPct val="0"/>
              </a:spcAft>
              <a:buFont typeface="Symbol" panose="05050102010706020507" pitchFamily="18" charset="2"/>
              <a:buChar char=""/>
            </a:pPr>
            <a:r>
              <a:rPr lang="en-US" dirty="0" smtClean="0">
                <a:solidFill>
                  <a:prstClr val="black"/>
                </a:solidFill>
                <a:latin typeface="Arial" panose="020B0604020202020204" pitchFamily="34" charset="0"/>
                <a:cs typeface="Arial" panose="020B0604020202020204" pitchFamily="34" charset="0"/>
              </a:rPr>
              <a:t>Addresses </a:t>
            </a:r>
            <a:r>
              <a:rPr lang="en-US" dirty="0">
                <a:solidFill>
                  <a:prstClr val="black"/>
                </a:solidFill>
                <a:latin typeface="Arial" panose="020B0604020202020204" pitchFamily="34" charset="0"/>
                <a:cs typeface="Arial" panose="020B0604020202020204" pitchFamily="34" charset="0"/>
              </a:rPr>
              <a:t>ethical issues in plain </a:t>
            </a:r>
            <a:r>
              <a:rPr lang="en-US" dirty="0" smtClean="0">
                <a:solidFill>
                  <a:prstClr val="black"/>
                </a:solidFill>
                <a:latin typeface="Arial" panose="020B0604020202020204" pitchFamily="34" charset="0"/>
                <a:cs typeface="Arial" panose="020B0604020202020204" pitchFamily="34" charset="0"/>
              </a:rPr>
              <a:t>language</a:t>
            </a:r>
          </a:p>
          <a:p>
            <a:pPr marL="1200150" lvl="3" indent="-285750" defTabSz="914400" fontAlgn="base">
              <a:spcBef>
                <a:spcPct val="0"/>
              </a:spcBef>
              <a:spcAft>
                <a:spcPct val="0"/>
              </a:spcAft>
              <a:buFont typeface="Symbol" panose="05050102010706020507" pitchFamily="18" charset="2"/>
              <a:buChar char=""/>
            </a:pPr>
            <a:r>
              <a:rPr lang="en-US" dirty="0" smtClean="0">
                <a:solidFill>
                  <a:prstClr val="black"/>
                </a:solidFill>
                <a:latin typeface="Arial" panose="020B0604020202020204" pitchFamily="34" charset="0"/>
                <a:cs typeface="Arial" panose="020B0604020202020204" pitchFamily="34" charset="0"/>
              </a:rPr>
              <a:t>Uses </a:t>
            </a:r>
            <a:r>
              <a:rPr lang="en-US" dirty="0">
                <a:solidFill>
                  <a:prstClr val="black"/>
                </a:solidFill>
                <a:latin typeface="Arial" panose="020B0604020202020204" pitchFamily="34" charset="0"/>
                <a:cs typeface="Arial" panose="020B0604020202020204" pitchFamily="34" charset="0"/>
              </a:rPr>
              <a:t>real-world </a:t>
            </a:r>
            <a:r>
              <a:rPr lang="en-US" dirty="0" smtClean="0">
                <a:solidFill>
                  <a:prstClr val="black"/>
                </a:solidFill>
                <a:latin typeface="Arial" panose="020B0604020202020204" pitchFamily="34" charset="0"/>
                <a:cs typeface="Arial" panose="020B0604020202020204" pitchFamily="34" charset="0"/>
              </a:rPr>
              <a:t>examples</a:t>
            </a:r>
          </a:p>
          <a:p>
            <a:pPr marL="1200150" lvl="3" indent="-285750" defTabSz="914400" fontAlgn="base">
              <a:spcBef>
                <a:spcPct val="0"/>
              </a:spcBef>
              <a:spcAft>
                <a:spcPct val="0"/>
              </a:spcAft>
              <a:buFont typeface="Symbol" panose="05050102010706020507" pitchFamily="18" charset="2"/>
              <a:buChar char=""/>
            </a:pPr>
            <a:r>
              <a:rPr lang="en-US" dirty="0">
                <a:solidFill>
                  <a:prstClr val="black"/>
                </a:solidFill>
                <a:latin typeface="Arial" panose="020B0604020202020204" pitchFamily="34" charset="0"/>
                <a:cs typeface="Arial" panose="020B0604020202020204" pitchFamily="34" charset="0"/>
              </a:rPr>
              <a:t>F</a:t>
            </a:r>
            <a:r>
              <a:rPr lang="en-US" dirty="0" smtClean="0">
                <a:solidFill>
                  <a:prstClr val="black"/>
                </a:solidFill>
                <a:latin typeface="Arial" panose="020B0604020202020204" pitchFamily="34" charset="0"/>
                <a:cs typeface="Arial" panose="020B0604020202020204" pitchFamily="34" charset="0"/>
              </a:rPr>
              <a:t>ocuses </a:t>
            </a:r>
            <a:r>
              <a:rPr lang="en-US" dirty="0">
                <a:solidFill>
                  <a:prstClr val="black"/>
                </a:solidFill>
                <a:latin typeface="Arial" panose="020B0604020202020204" pitchFamily="34" charset="0"/>
                <a:cs typeface="Arial" panose="020B0604020202020204" pitchFamily="34" charset="0"/>
              </a:rPr>
              <a:t>on the application of new </a:t>
            </a:r>
            <a:r>
              <a:rPr lang="en-US" dirty="0" smtClean="0">
                <a:solidFill>
                  <a:prstClr val="black"/>
                </a:solidFill>
                <a:latin typeface="Arial" panose="020B0604020202020204" pitchFamily="34" charset="0"/>
                <a:cs typeface="Arial" panose="020B0604020202020204" pitchFamily="34" charset="0"/>
              </a:rPr>
              <a:t>knowledge</a:t>
            </a:r>
          </a:p>
          <a:p>
            <a:pPr marL="1200150" lvl="3" indent="-285750" defTabSz="914400" fontAlgn="base">
              <a:spcBef>
                <a:spcPct val="0"/>
              </a:spcBef>
              <a:spcAft>
                <a:spcPct val="0"/>
              </a:spcAft>
              <a:buFont typeface="Symbol" panose="05050102010706020507" pitchFamily="18" charset="2"/>
              <a:buChar char=""/>
            </a:pPr>
            <a:r>
              <a:rPr lang="en-US" dirty="0" smtClean="0">
                <a:solidFill>
                  <a:prstClr val="black"/>
                </a:solidFill>
                <a:latin typeface="Arial" panose="020B0604020202020204" pitchFamily="34" charset="0"/>
                <a:cs typeface="Arial" panose="020B0604020202020204" pitchFamily="34" charset="0"/>
              </a:rPr>
              <a:t>Includes </a:t>
            </a:r>
            <a:r>
              <a:rPr lang="en-US" dirty="0">
                <a:solidFill>
                  <a:prstClr val="black"/>
                </a:solidFill>
                <a:latin typeface="Arial" panose="020B0604020202020204" pitchFamily="34" charset="0"/>
                <a:cs typeface="Arial" panose="020B0604020202020204" pitchFamily="34" charset="0"/>
              </a:rPr>
              <a:t>participatory activities such as brainstorming, case-based discussions, and role </a:t>
            </a:r>
            <a:r>
              <a:rPr lang="en-US" dirty="0" smtClean="0">
                <a:solidFill>
                  <a:prstClr val="black"/>
                </a:solidFill>
                <a:latin typeface="Arial" panose="020B0604020202020204" pitchFamily="34" charset="0"/>
                <a:cs typeface="Arial" panose="020B0604020202020204" pitchFamily="34" charset="0"/>
              </a:rPr>
              <a:t>playing</a:t>
            </a:r>
          </a:p>
          <a:p>
            <a:pPr marL="742950" lvl="2" indent="-285750" defTabSz="914400" fontAlgn="base">
              <a:spcBef>
                <a:spcPct val="0"/>
              </a:spcBef>
              <a:spcAft>
                <a:spcPct val="0"/>
              </a:spcAft>
              <a:buFont typeface="Courier New" panose="02070309020205020404" pitchFamily="49" charset="0"/>
              <a:buChar char="o"/>
            </a:pPr>
            <a:r>
              <a:rPr lang="en-US" sz="2000" u="sng" dirty="0">
                <a:solidFill>
                  <a:prstClr val="black"/>
                </a:solidFill>
                <a:latin typeface="Arial" panose="020B0604020202020204" pitchFamily="34" charset="0"/>
                <a:cs typeface="Arial" panose="020B0604020202020204" pitchFamily="34" charset="0"/>
              </a:rPr>
              <a:t>Challenges</a:t>
            </a:r>
            <a:r>
              <a:rPr lang="en-US" sz="2000" u="sng" dirty="0" smtClean="0">
                <a:solidFill>
                  <a:prstClr val="black"/>
                </a:solidFill>
                <a:latin typeface="Arial" panose="020B0604020202020204" pitchFamily="34" charset="0"/>
                <a:cs typeface="Arial" panose="020B0604020202020204" pitchFamily="34" charset="0"/>
              </a:rPr>
              <a:t>:</a:t>
            </a:r>
            <a:r>
              <a:rPr lang="en-US" sz="2000" dirty="0" smtClean="0">
                <a:solidFill>
                  <a:prstClr val="black"/>
                </a:solidFill>
                <a:latin typeface="Arial" panose="020B0604020202020204" pitchFamily="34" charset="0"/>
                <a:cs typeface="Arial" panose="020B0604020202020204" pitchFamily="34" charset="0"/>
              </a:rPr>
              <a:t> Designed to be delivered in-person, workshop takes 3+ hours to complete  </a:t>
            </a:r>
            <a:endParaRPr lang="en-US" sz="2000" i="1" dirty="0" smtClean="0">
              <a:solidFill>
                <a:prstClr val="black"/>
              </a:solidFill>
              <a:latin typeface="Arial" panose="020B0604020202020204" pitchFamily="34" charset="0"/>
              <a:cs typeface="Arial" panose="020B0604020202020204" pitchFamily="34" charset="0"/>
            </a:endParaRPr>
          </a:p>
          <a:p>
            <a:pPr marL="688975" lvl="2" indent="-231775" defTabSz="914400" fontAlgn="base">
              <a:spcBef>
                <a:spcPct val="0"/>
              </a:spcBef>
              <a:spcAft>
                <a:spcPct val="0"/>
              </a:spcAft>
              <a:buFont typeface="Courier New" pitchFamily="49" charset="0"/>
              <a:buChar char="o"/>
            </a:pPr>
            <a:endParaRPr lang="en-US" sz="2000" dirty="0" smtClean="0">
              <a:solidFill>
                <a:prstClr val="black"/>
              </a:solidFill>
              <a:latin typeface="Arial" panose="020B0604020202020204" pitchFamily="34" charset="0"/>
              <a:cs typeface="Arial" panose="020B0604020202020204" pitchFamily="34" charset="0"/>
            </a:endParaRPr>
          </a:p>
        </p:txBody>
      </p:sp>
      <p:pic>
        <p:nvPicPr>
          <p:cNvPr id="1026"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400799" y="989932"/>
            <a:ext cx="2128977" cy="838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835254" y="3429000"/>
            <a:ext cx="1699146" cy="17302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005987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228600" y="228600"/>
            <a:ext cx="8686800" cy="6400800"/>
          </a:xfrm>
          <a:prstGeom prst="rect">
            <a:avLst/>
          </a:prstGeom>
          <a:solidFill>
            <a:schemeClr val="accent6">
              <a:lumMod val="60000"/>
              <a:lumOff val="4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fontAlgn="base">
              <a:spcBef>
                <a:spcPct val="0"/>
              </a:spcBef>
              <a:spcAft>
                <a:spcPct val="0"/>
              </a:spcAft>
            </a:pPr>
            <a:endParaRPr lang="en-US" sz="2800" dirty="0" smtClean="0">
              <a:solidFill>
                <a:prstClr val="white"/>
              </a:solidFill>
              <a:latin typeface="Arial" panose="020B0604020202020204" pitchFamily="34" charset="0"/>
              <a:cs typeface="Arial" panose="020B0604020202020204" pitchFamily="34" charset="0"/>
            </a:endParaRPr>
          </a:p>
          <a:p>
            <a:pPr defTabSz="914400" fontAlgn="base">
              <a:spcBef>
                <a:spcPct val="0"/>
              </a:spcBef>
              <a:spcAft>
                <a:spcPct val="0"/>
              </a:spcAft>
            </a:pPr>
            <a:endParaRPr lang="en-US" sz="2800" dirty="0">
              <a:solidFill>
                <a:prstClr val="white"/>
              </a:solidFill>
              <a:latin typeface="Arial" panose="020B0604020202020204" pitchFamily="34" charset="0"/>
              <a:cs typeface="Arial" panose="020B0604020202020204" pitchFamily="34" charset="0"/>
            </a:endParaRPr>
          </a:p>
          <a:p>
            <a:pPr defTabSz="914400" fontAlgn="base">
              <a:spcBef>
                <a:spcPct val="0"/>
              </a:spcBef>
              <a:spcAft>
                <a:spcPct val="0"/>
              </a:spcAft>
            </a:pPr>
            <a:endParaRPr lang="en-US" sz="2800" dirty="0" smtClean="0">
              <a:solidFill>
                <a:prstClr val="white"/>
              </a:solidFill>
              <a:latin typeface="Arial" panose="020B0604020202020204" pitchFamily="34" charset="0"/>
              <a:cs typeface="Arial" panose="020B0604020202020204" pitchFamily="34" charset="0"/>
            </a:endParaRPr>
          </a:p>
          <a:p>
            <a:pPr marL="457200" indent="-457200" defTabSz="914400" fontAlgn="base">
              <a:spcBef>
                <a:spcPct val="0"/>
              </a:spcBef>
              <a:spcAft>
                <a:spcPct val="0"/>
              </a:spcAft>
              <a:buFont typeface="Arial" panose="020B0604020202020204" pitchFamily="34" charset="0"/>
              <a:buChar char="•"/>
            </a:pPr>
            <a:endParaRPr lang="en-US" sz="2800" dirty="0" smtClean="0">
              <a:solidFill>
                <a:srgbClr val="5C92B5">
                  <a:lumMod val="50000"/>
                </a:srgbClr>
              </a:solidFill>
              <a:latin typeface="Arial" panose="020B0604020202020204" pitchFamily="34" charset="0"/>
              <a:cs typeface="Arial" panose="020B0604020202020204" pitchFamily="34" charset="0"/>
            </a:endParaRPr>
          </a:p>
          <a:p>
            <a:pPr marL="457200" indent="-457200" defTabSz="914400" fontAlgn="base">
              <a:spcBef>
                <a:spcPct val="0"/>
              </a:spcBef>
              <a:spcAft>
                <a:spcPct val="0"/>
              </a:spcAft>
              <a:buFont typeface="Arial" panose="020B0604020202020204" pitchFamily="34" charset="0"/>
              <a:buChar char="•"/>
            </a:pPr>
            <a:r>
              <a:rPr lang="en-US" sz="2000" dirty="0" smtClean="0">
                <a:solidFill>
                  <a:prstClr val="black"/>
                </a:solidFill>
                <a:latin typeface="Arial" panose="020B0604020202020204" pitchFamily="34" charset="0"/>
                <a:cs typeface="Arial" panose="020B0604020202020204" pitchFamily="34" charset="0"/>
              </a:rPr>
              <a:t>Online training platform featuring materials </a:t>
            </a:r>
            <a:r>
              <a:rPr lang="en-US" sz="2000" dirty="0">
                <a:solidFill>
                  <a:prstClr val="black"/>
                </a:solidFill>
                <a:latin typeface="Arial" panose="020B0604020202020204" pitchFamily="34" charset="0"/>
                <a:cs typeface="Arial" panose="020B0604020202020204" pitchFamily="34" charset="0"/>
              </a:rPr>
              <a:t>from the </a:t>
            </a:r>
            <a:r>
              <a:rPr lang="en-US" sz="2000" dirty="0" smtClean="0">
                <a:solidFill>
                  <a:prstClr val="black"/>
                </a:solidFill>
                <a:latin typeface="Arial" panose="020B0604020202020204" pitchFamily="34" charset="0"/>
                <a:cs typeface="Arial" panose="020B0604020202020204" pitchFamily="34" charset="0"/>
              </a:rPr>
              <a:t>CIRTification curriculum</a:t>
            </a:r>
          </a:p>
          <a:p>
            <a:pPr marL="457200" indent="-457200" defTabSz="914400" fontAlgn="base">
              <a:spcBef>
                <a:spcPct val="0"/>
              </a:spcBef>
              <a:spcAft>
                <a:spcPct val="0"/>
              </a:spcAft>
              <a:buFont typeface="Arial" panose="020B0604020202020204" pitchFamily="34" charset="0"/>
              <a:buChar char="•"/>
            </a:pPr>
            <a:endParaRPr lang="en-US" sz="1100" dirty="0">
              <a:solidFill>
                <a:prstClr val="black"/>
              </a:solidFill>
              <a:latin typeface="Arial" panose="020B0604020202020204" pitchFamily="34" charset="0"/>
              <a:cs typeface="Arial" panose="020B0604020202020204" pitchFamily="34" charset="0"/>
            </a:endParaRPr>
          </a:p>
          <a:p>
            <a:pPr marL="457200" indent="-457200" defTabSz="914400" fontAlgn="base">
              <a:spcBef>
                <a:spcPct val="0"/>
              </a:spcBef>
              <a:spcAft>
                <a:spcPct val="0"/>
              </a:spcAft>
              <a:buFont typeface="Arial" panose="020B0604020202020204" pitchFamily="34" charset="0"/>
              <a:buChar char="•"/>
            </a:pPr>
            <a:r>
              <a:rPr lang="en-US" sz="2000" dirty="0" smtClean="0">
                <a:solidFill>
                  <a:prstClr val="black"/>
                </a:solidFill>
                <a:latin typeface="Arial" panose="020B0604020202020204" pitchFamily="34" charset="0"/>
                <a:cs typeface="Arial" panose="020B0604020202020204" pitchFamily="34" charset="0"/>
              </a:rPr>
              <a:t>Includes education, resources activities, quizzes, </a:t>
            </a:r>
            <a:br>
              <a:rPr lang="en-US" sz="2000" dirty="0" smtClean="0">
                <a:solidFill>
                  <a:prstClr val="black"/>
                </a:solidFill>
                <a:latin typeface="Arial" panose="020B0604020202020204" pitchFamily="34" charset="0"/>
                <a:cs typeface="Arial" panose="020B0604020202020204" pitchFamily="34" charset="0"/>
              </a:rPr>
            </a:br>
            <a:r>
              <a:rPr lang="en-US" sz="2000" dirty="0" smtClean="0">
                <a:solidFill>
                  <a:prstClr val="black"/>
                </a:solidFill>
                <a:latin typeface="Arial" panose="020B0604020202020204" pitchFamily="34" charset="0"/>
                <a:cs typeface="Arial" panose="020B0604020202020204" pitchFamily="34" charset="0"/>
              </a:rPr>
              <a:t>and certificate at completion of training</a:t>
            </a:r>
            <a:br>
              <a:rPr lang="en-US" sz="2000" dirty="0" smtClean="0">
                <a:solidFill>
                  <a:prstClr val="black"/>
                </a:solidFill>
                <a:latin typeface="Arial" panose="020B0604020202020204" pitchFamily="34" charset="0"/>
                <a:cs typeface="Arial" panose="020B0604020202020204" pitchFamily="34" charset="0"/>
              </a:rPr>
            </a:br>
            <a:endParaRPr lang="en-US" sz="2000" dirty="0" smtClean="0">
              <a:solidFill>
                <a:prstClr val="black"/>
              </a:solidFill>
              <a:latin typeface="Arial" panose="020B0604020202020204" pitchFamily="34" charset="0"/>
              <a:cs typeface="Arial" panose="020B0604020202020204" pitchFamily="34" charset="0"/>
            </a:endParaRPr>
          </a:p>
          <a:p>
            <a:pPr marL="457200" indent="-457200" defTabSz="914400" fontAlgn="base">
              <a:spcBef>
                <a:spcPct val="0"/>
              </a:spcBef>
              <a:spcAft>
                <a:spcPct val="0"/>
              </a:spcAft>
              <a:buFont typeface="Arial" panose="020B0604020202020204" pitchFamily="34" charset="0"/>
              <a:buChar char="•"/>
            </a:pPr>
            <a:r>
              <a:rPr lang="en-US" sz="2000" dirty="0" smtClean="0">
                <a:solidFill>
                  <a:prstClr val="black"/>
                </a:solidFill>
                <a:latin typeface="Arial" panose="020B0604020202020204" pitchFamily="34" charset="0"/>
                <a:cs typeface="Arial" panose="020B0604020202020204" pitchFamily="34" charset="0"/>
              </a:rPr>
              <a:t>Two types of accounts: Principal Investigator/</a:t>
            </a:r>
            <a:br>
              <a:rPr lang="en-US" sz="2000" dirty="0" smtClean="0">
                <a:solidFill>
                  <a:prstClr val="black"/>
                </a:solidFill>
                <a:latin typeface="Arial" panose="020B0604020202020204" pitchFamily="34" charset="0"/>
                <a:cs typeface="Arial" panose="020B0604020202020204" pitchFamily="34" charset="0"/>
              </a:rPr>
            </a:br>
            <a:r>
              <a:rPr lang="en-US" sz="2000" dirty="0" smtClean="0">
                <a:solidFill>
                  <a:prstClr val="black"/>
                </a:solidFill>
                <a:latin typeface="Arial" panose="020B0604020202020204" pitchFamily="34" charset="0"/>
                <a:cs typeface="Arial" panose="020B0604020202020204" pitchFamily="34" charset="0"/>
              </a:rPr>
              <a:t>Research Coordinator and Community Partner</a:t>
            </a:r>
            <a:br>
              <a:rPr lang="en-US" sz="2000" dirty="0" smtClean="0">
                <a:solidFill>
                  <a:prstClr val="black"/>
                </a:solidFill>
                <a:latin typeface="Arial" panose="020B0604020202020204" pitchFamily="34" charset="0"/>
                <a:cs typeface="Arial" panose="020B0604020202020204" pitchFamily="34" charset="0"/>
              </a:rPr>
            </a:br>
            <a:endParaRPr lang="en-US" sz="2000" dirty="0" smtClean="0">
              <a:solidFill>
                <a:prstClr val="black"/>
              </a:solidFill>
              <a:latin typeface="Arial" panose="020B0604020202020204" pitchFamily="34" charset="0"/>
              <a:cs typeface="Arial" panose="020B0604020202020204" pitchFamily="34" charset="0"/>
            </a:endParaRPr>
          </a:p>
        </p:txBody>
      </p:sp>
      <p:sp>
        <p:nvSpPr>
          <p:cNvPr id="12" name="TextBox 11"/>
          <p:cNvSpPr txBox="1"/>
          <p:nvPr/>
        </p:nvSpPr>
        <p:spPr>
          <a:xfrm>
            <a:off x="381000" y="1676400"/>
            <a:ext cx="8382000" cy="584775"/>
          </a:xfrm>
          <a:prstGeom prst="rect">
            <a:avLst/>
          </a:prstGeom>
          <a:noFill/>
          <a:ln w="25400">
            <a:noFill/>
          </a:ln>
        </p:spPr>
        <p:txBody>
          <a:bodyPr wrap="square" lIns="0" rIns="0" rtlCol="0">
            <a:spAutoFit/>
          </a:bodyPr>
          <a:lstStyle/>
          <a:p>
            <a:pPr marL="0" lvl="1" algn="ctr" defTabSz="914400" fontAlgn="base">
              <a:spcBef>
                <a:spcPct val="0"/>
              </a:spcBef>
              <a:spcAft>
                <a:spcPct val="0"/>
              </a:spcAft>
            </a:pPr>
            <a:r>
              <a:rPr lang="en-US" sz="1600" i="1" dirty="0">
                <a:solidFill>
                  <a:prstClr val="white"/>
                </a:solidFill>
                <a:latin typeface="Arial" panose="020B0604020202020204" pitchFamily="34" charset="0"/>
                <a:cs typeface="Arial" panose="020B0604020202020204" pitchFamily="34" charset="0"/>
              </a:rPr>
              <a:t>A collaboration between the Community Engagement and Research (CEAR) Core of the </a:t>
            </a:r>
            <a:r>
              <a:rPr lang="en-US" sz="1600" i="1" dirty="0" err="1">
                <a:solidFill>
                  <a:prstClr val="white"/>
                </a:solidFill>
                <a:latin typeface="Arial" panose="020B0604020202020204" pitchFamily="34" charset="0"/>
                <a:cs typeface="Arial" panose="020B0604020202020204" pitchFamily="34" charset="0"/>
              </a:rPr>
              <a:t>UPenn</a:t>
            </a:r>
            <a:r>
              <a:rPr lang="en-US" sz="1600" i="1" dirty="0">
                <a:solidFill>
                  <a:prstClr val="white"/>
                </a:solidFill>
                <a:latin typeface="Arial" panose="020B0604020202020204" pitchFamily="34" charset="0"/>
                <a:cs typeface="Arial" panose="020B0604020202020204" pitchFamily="34" charset="0"/>
              </a:rPr>
              <a:t> </a:t>
            </a:r>
            <a:r>
              <a:rPr lang="en-US" sz="1600" i="1" dirty="0" smtClean="0">
                <a:solidFill>
                  <a:prstClr val="white"/>
                </a:solidFill>
                <a:latin typeface="Arial" panose="020B0604020202020204" pitchFamily="34" charset="0"/>
                <a:cs typeface="Arial" panose="020B0604020202020204" pitchFamily="34" charset="0"/>
              </a:rPr>
              <a:t>CTSA </a:t>
            </a:r>
            <a:r>
              <a:rPr lang="en-US" sz="1600" i="1" dirty="0">
                <a:solidFill>
                  <a:prstClr val="white"/>
                </a:solidFill>
                <a:latin typeface="Arial" panose="020B0604020202020204" pitchFamily="34" charset="0"/>
                <a:cs typeface="Arial" panose="020B0604020202020204" pitchFamily="34" charset="0"/>
              </a:rPr>
              <a:t>and the </a:t>
            </a:r>
            <a:r>
              <a:rPr lang="en-US" sz="1600" i="1" dirty="0" err="1">
                <a:solidFill>
                  <a:prstClr val="white"/>
                </a:solidFill>
                <a:latin typeface="Arial" panose="020B0604020202020204" pitchFamily="34" charset="0"/>
                <a:cs typeface="Arial" panose="020B0604020202020204" pitchFamily="34" charset="0"/>
              </a:rPr>
              <a:t>UPenn</a:t>
            </a:r>
            <a:r>
              <a:rPr lang="en-US" sz="1600" i="1" dirty="0">
                <a:solidFill>
                  <a:prstClr val="white"/>
                </a:solidFill>
                <a:latin typeface="Arial" panose="020B0604020202020204" pitchFamily="34" charset="0"/>
                <a:cs typeface="Arial" panose="020B0604020202020204" pitchFamily="34" charset="0"/>
              </a:rPr>
              <a:t> Office of Regulatory Affairs, Human Research </a:t>
            </a:r>
            <a:r>
              <a:rPr lang="en-US" sz="1600" i="1" dirty="0" smtClean="0">
                <a:solidFill>
                  <a:prstClr val="white"/>
                </a:solidFill>
                <a:latin typeface="Arial" panose="020B0604020202020204" pitchFamily="34" charset="0"/>
                <a:cs typeface="Arial" panose="020B0604020202020204" pitchFamily="34" charset="0"/>
              </a:rPr>
              <a:t>Protections</a:t>
            </a:r>
            <a:endParaRPr lang="en-US" sz="2000" i="1" dirty="0" smtClean="0">
              <a:solidFill>
                <a:prstClr val="white"/>
              </a:solidFill>
              <a:latin typeface="Arial" panose="020B0604020202020204" pitchFamily="34" charset="0"/>
              <a:cs typeface="Arial" panose="020B0604020202020204" pitchFamily="34" charset="0"/>
            </a:endParaRPr>
          </a:p>
        </p:txBody>
      </p:sp>
      <p:sp>
        <p:nvSpPr>
          <p:cNvPr id="22" name="Subtitle 2"/>
          <p:cNvSpPr txBox="1">
            <a:spLocks/>
          </p:cNvSpPr>
          <p:nvPr/>
        </p:nvSpPr>
        <p:spPr bwMode="auto">
          <a:xfrm>
            <a:off x="228600" y="381000"/>
            <a:ext cx="8686800" cy="76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algn="ctr" defTabSz="914400" fontAlgn="base">
              <a:spcBef>
                <a:spcPct val="0"/>
              </a:spcBef>
              <a:spcAft>
                <a:spcPct val="0"/>
              </a:spcAft>
            </a:pPr>
            <a:r>
              <a:rPr lang="en-US" sz="3500" b="1" dirty="0">
                <a:solidFill>
                  <a:srgbClr val="5C92B5">
                    <a:lumMod val="50000"/>
                  </a:srgbClr>
                </a:solidFill>
                <a:latin typeface="Arial" panose="020B0604020202020204" pitchFamily="34" charset="0"/>
                <a:cs typeface="Arial" panose="020B0604020202020204" pitchFamily="34" charset="0"/>
              </a:rPr>
              <a:t>Training in Responsible Conduct </a:t>
            </a:r>
            <a:r>
              <a:rPr lang="en-US" sz="3500" b="1" dirty="0" smtClean="0">
                <a:solidFill>
                  <a:srgbClr val="5C92B5">
                    <a:lumMod val="50000"/>
                  </a:srgbClr>
                </a:solidFill>
                <a:latin typeface="Arial" panose="020B0604020202020204" pitchFamily="34" charset="0"/>
                <a:cs typeface="Arial" panose="020B0604020202020204" pitchFamily="34" charset="0"/>
              </a:rPr>
              <a:t>of     Research </a:t>
            </a:r>
            <a:r>
              <a:rPr lang="en-US" sz="3500" b="1" dirty="0">
                <a:solidFill>
                  <a:srgbClr val="5C92B5">
                    <a:lumMod val="50000"/>
                  </a:srgbClr>
                </a:solidFill>
                <a:latin typeface="Arial" panose="020B0604020202020204" pitchFamily="34" charset="0"/>
                <a:cs typeface="Arial" panose="020B0604020202020204" pitchFamily="34" charset="0"/>
              </a:rPr>
              <a:t>in the Community</a:t>
            </a:r>
            <a:endParaRPr lang="en-US" sz="3500" dirty="0" smtClean="0">
              <a:solidFill>
                <a:srgbClr val="5C92B5">
                  <a:lumMod val="50000"/>
                </a:srgbClr>
              </a:solidFill>
              <a:latin typeface="Arial" panose="020B0604020202020204" pitchFamily="34" charset="0"/>
              <a:cs typeface="Arial" panose="020B0604020202020204" pitchFamily="34" charset="0"/>
            </a:endParaRPr>
          </a:p>
        </p:txBody>
      </p:sp>
      <p:sp>
        <p:nvSpPr>
          <p:cNvPr id="2" name="AutoShape 4" descr="data:image/jpeg;base64,/9j/4AAQSkZJRgABAQAAAQABAAD/2wCEAAkGBxQTEhUUExQVFRQVFBQVGBUUFBcXFRQUFRUWFhQUFBQYHCggGBolGxQUITEhJSkrLi4uFx8zODMsNygtLisBCgoKDg0OFxAQGiwkHCQsLCwsLCwsLCwsLCwsLCwsLCwsLCwsLCwsLCwsLCwsLCwsLCwsLCssLCwsLCwsLDcsLP/AABEIALcBEwMBIgACEQEDEQH/xAAcAAAABwEBAAAAAAAAAAAAAAAAAgMEBQYHAQj/xABMEAABAwICBgYFBgsGBgMAAAABAAIDBBESIQUGMUFRYQcTInGBkTJCobHRFCNSU3LBFRYXJGJzgpKys/AzVJPC0uE0Q2Oio+IlRIP/xAAZAQADAQEBAAAAAAAAAAAAAAAAAQIDBAX/xAAlEQEBAAEDBAIDAQEBAAAAAAAAAQIDERITITFRQWEEMvAisYH/2gAMAwEAAhEDEQA/AHsK46NSFPAFyeFNx2IuRgRHxJw7alMCbPY1hjTqJmaMxiU2JjYrGUpTszKJBmnUQWWbp0P2OqQZJ9GE0pRkn0YyUx1UAEoAuAIwVEMEYBcARwgAAjWQC6gBZBBdQAQQTLTWlY6WJ0sps1u4ek47mtG85IB49wAJJAAzJJsAOJJ2Kp6U6RqCE260yuF8oWl4y/Tyb7VlOt+us1a6zjgiHoxNPZ5Fx9Y9/gqrK5AbE/pig9WmmPe+MHyBKWpel+kPpwzs52Y8ex1/YsUSbnID0roTW+jqzhhmaX/VvBY89zXAYvC6myF5PjmIINyCMwQbEEbDfcVrvRp0hGRzaSrddxyimO1x3Ryc+Dt+w57QNQIRC1KuTeaWyZG9S3gkAxOmJOUWSUiqqGyaPj5KUqhcKIkkKCCjp2udntCdS0xGxN6B4xd6moxkg0Gb8EFNmIIIIxiXHtQiCUfZabOJGvjzS0cSPM1dhCEEpI0URp+2O6ApkxsRgCcsalKaHNHkbmoznZv+PLyKUoT6MZJpSjJPY9izjqoBGC4jBUQwRgihHCA6F1AIIALqAQQAVJ6TKZs8TY8RDmOLhwN22sfNXYmwvwzVD07N1ryeG5TnltGmnjyrGtKaLfEbEbjY7jbgo8NPuV51lixP4ho2d20KoStwnxFs990Y5bwZ47U0BO47Df7vFJOSrja/NJufdUzJlHieQQQbEEEEbQQbgjmuALhTJ6T1L098roYpnWx2LJLfWMNnHxyPipAZm6zroOnL4qqHc2SOT/EaWn+UFp7aYhKqhMBEeE66pFdEgI2RiiqqlzVhdCkJ6O6ArbmW2KVoqnE2+8bUJdGFJ02j3Mcc8ikEiCuJDq3LiZIoaThw4jPEBxL2+wDNQenNeaeGN3UyCSbLC0xvwXvtJItYKhM6O66/oMGRz6weWS5H0e15veMCwvm8do8Bbetrhn6csunPlYzp4iOCSKbHJMyZ1TJISepkZcsDW7GttYAWzURobX2r66IPc17XOAc3AAbE2sCN6Ys1G0hZx6gjZcY23d3C+aQGqFc0g/JpARmCMORHDNTMcp8LuWnfmPQMbeCM+KwusFrZtJU4DpJJ2DZcv3pszWuudYfKJTuAuM88tyq3bzEzCWdq9FUTAQkq1lisVo5tMOjdIx8wYwgG7gDc7LA7dqXqWaZb1mKR/wA0wPf22nsuFxbLPYlljllPCscscb5jY6YZJ4zYsF0ZpTSkzZHRzPIibiddzRlyG85KTx6aFx1jso+t9NnoeW3komnl6XdbCdrW0LoWFaS03pWDB1krh1jcbbFpy52CNpLTmloBGZJXASNxNthOXPgUdPL0fVw9t2CMFg+itP6VqC4RSkljS83wjIJj+O+kfr3eTUcKOePjd6IQXnj8eNI/Xu8mofjzpH68+TUcafOPRC6vO349aR+uPk1PaPWXS8rC+N7nBpANg29+5HG+iupj7b29twRxFsuazGacRzSQGTrC1xAccnZbnjjzUXqZp3SE1WWTzFrImGR7SGgvsQGMvzJ8geKsscTHte54GPrXHFv2An3rHU28V06O/mIuooWyC+/+rKnab0EWnIK+EhosNqZ15a2J8jzsaTnmA0brbyVjMtnRceTKamnzIuAc7j3Jg+MhaBpamZLQxyPzcDcOwhrhiI7NgBlY5KqVNEWi4zHtW2Ge7nz0rEUFxyUljKSMZWjGtd6AIHfnb/VPUsB4uHWOPsc3zWuqo9E9NEzRkJiFi/E6Qna6UOLXk8uyAOQCtxTIUopRyilIEyk3JQojkGSckXJdySegEUF1BAQrGz/UjwkHwSzTN9SfB4Um1juIR42PG2y7+byZh91GiSX6l37zfig6eT6mTzb8VLAP5IzAbdq1+SXNXD7Zp0kPc6lOJjm2e3N1ufBZdocfPwg7DNGPAvAWx9KRvROytZ7Pesc0R/bw/ro/5jVjqXfKOnQn+LHqCHRMYBsDY2uNx8EsdFRm9xfELHmOBUiwZDuR7LS51EwiJj0LC29mAXyNgMxzS0ejYxmG7reHBSNkAEudHCI+XRsb22cwWtbYNnBRFTqPRyWxxl2EWF3uyHAZq0WQsjnRdOVVabUOijJLIi0kEGz3Zg7tqQ/Jvo76gfvO+KuVlyyXOjpyKd+TjR393H7zvijfk60f/d2+Z+KuFlyyOdHCKh+TvR/93b5n4pxSaoUsN+riw322JsVZiEVwVTOldOMA16hEWlWtZcNcYLgE5gvsQeWSs9YWwghhyxPdbPLFmAPABQHSeLaWZ/8Agf8AyKS1hxMlcHANJOwCw5EciLFcmv5ru/Fv+YbMmO0pvUTRyG0rrAWIBvYkbjhTCursKj4a27guPavQ5SJHSWKchrA4RNN+0LYiNlm7bDPbxUfVxAAhTgku1QtZmbAFxJsANpO4BPGXcZ2bK9UQ2Kbub/W5XSbVcMbeolwyb4I2h7233SvLgGH9EXPcj0lOyLOKnjLxskqXGa3NsTcDAedj3ldUntxWz4aJ0RPZ+DWNa4Oc18mMfRc5xcB3YS3PvV0WQ6s61z002KqkLoXDCWtia1rOD24W3y4XORWr0FYyaNssbsTHi7XDeNnvumgqVwoxRSgEyiOSjkQpGRck3JVyScgE0ECggA1nMpUM5lN4w2/NKhjMz8V2PNLBnNGDbJEMbzSsYG5KmpPSg0/IX32YmfxBYrox1pojwmjPk9pW2dJrPzGTO+bMv2gsQoz84z9Yz+ILLPzG+j+tevIjkO4JQJKD0W9w9yVV0o6uLqCRuXXVyy6gguhdCy5ZAduguALqA4URyUKIU4KwbpVf/wDKs5CD+YVZOlA9X1Upb2SzDjtkHbg47jbYq10sC2lGfZh/mFbXE0FgBAILRcEXBy4LHVn+q30LtjK8yzVjpnWjDnuPqsBc7ybmlfwbUROb10MsWP0esY5mLuuOa9LxRNaLNAaODQAPIJjp7RDKqExvyN8TXWzY8bHD2g8iVlxjfnd2KwmzbFTuiqTqIxNa08ovFf8A5MJyE3J7vV4DPaVHVmj3xz9S9oxBxu07HBudz+hsJO8Zb04rqpxJs4lx2vdtPGwOwJY47K1M9+xCRo2A5D2neUm8N4ps5x4pN8tjn5qmRx1tladVtazCGxOAMQOQAsWXNza3Mk2VNfILb/BItqN4QG2/jDBa/WNseaS/Gan+sb5hZEHtlaWu8+HMKOZoGUmwIOaZNuOsUH1jfMJxBXsf6LgfFY5TaqvuOseGeSlYNHvp82VOzdkntRu1MlJPULqvpbr4rk3c02NuKl3FI3EEUlBAdbNwafJLtmHA+STic7eB5pVpdwC7HnR1sg3BHa66K3FyRmk70jU3pLw/IZbbez/EFhVOe237bfeFu/SP/wADMLbhn+0Fg0Z7Q+0Pes8/MbaPivX9L6Dfsj3JZN6I/Ns+y33BOFVKeAQQQSMFxdQQAQQXEB1AILgQTpRHI5RHIgrBel/LSbPsRfzCtrpT2G/ZHuWJ9NWVe0/9Jp8nFTVJrrOI25D0R7ljrZTHLu6PxsLlj2+/+1q90hXVjIo3yPNmMaXE8gLrNfx3n+iPNRWsuss1VCKc2aJpGtNt7R2n+wLKakvaN8tPKTem40lJO+Spf/a1LrMH1cA9Bo8M/EJOZwvhGwe070VsoAc4fq2chvPl70k54Y2+85Ae8qmZOR2aQebiyMRlc7UhIbIBu6XCeXuRJZADcG43jhzXKo7/ADCj3Ps4cDlfi0oCRZPhNxs2jxUjNUPdHeN2F4zHC/A8v9uCgY3ZW4EhSFBLY2OwoCB0hpqeU/OPNxlll5pj17z6zj+0VaqrRjHOLiMzt58/FJM0cwG9tiV1JFzStm8aZ0YUXVUbSb4nnEb81cMSzDR2nakMAijJaMsk5/D1b9S5HIcK0S6Czr8O131TvJBHIcK0lofxCUwOPrJFjOZ8UcgDf35rueUWa08UZo4m6TaG8fajttuSNVukAONDPsth9xCwAbfFegdfG/mU+Z9A5eIXn07fFZ5+Y20fFevtHH5qP7DfcE5TPRZ+Zj/Vs/hCd3VUTwMguXXUjBBcuggOriCCCBBBC6ABRCjEohThVg/Tf/xrP1I/iKZ0x7DfshPenEfnkZ4w/wCZR1K75tvcFyfl+f707vwf1v8AfNLkpu5/zoP0InEfakcGj2NPmlHFMJ5sM2f1bT+5c+8jzWGl5dOv+p2ZBjw+qwZ9+/23SlgTc+A4DcFCRzklrR6T+27u3D3+amWRBoxOOXvXQ5AkKZSuS8hBJN/BISt4IBhM7iouoeQC0ccvFSU5t8FF1RseW5AOYH7e9O4n2UZA5PGuQE5E/EOdvZu+8JNxTOkqLFp72n3hPZRw2LLUny6NG+YlNFa0vp2YGsaRfaU5Ovs31bVWHBJImVO4xavx7m+g1BVNdT5UcI3iMt/3SzXN4exZe7pXbup3eMjR7giP6WXbqdvjKfuavR5Y+3i8M/TVsQ4exHY7ksk/Ku/L5pgG/MnySL+lOY3s1o4Ze/NK5Y+z4Z+l615Lfkc/HAVgEm9W3SuvFRUMdG4jC7I2buVVMTtzT5FY55S3s30cLjvu9U6F0tD8nhJlZ/ZM9YfRHNOJNYKZu2eId72/FeVY4X7o3nwKWNPKbfNFX1MS6WT01JrjQt21UP8AiNTWTpB0e3bVR+Bv7l58ptA1LgHindh9K9srDMlN/kr3uOENzJsN5z4KepD6WXt6Bl6T9Gj/AOwD3MefcE1k6W9HDZI890T/AILIqfUesc3FhjaD9J1vYoh1DZ5YZWYgbEAXz4BLqT0rpX22qTpjoBsEx7oz96bSdNNL6sE5/ZaP8yzJ+rUrHhkjiw2vmzd5oz9W7C5mPg1HV+h0fu/3/jQZOmuP1aWbxLB96bydNLvVo3eMg+CjNC9GrZ4xIah4B3ABSsfRRB608p8QEuqfRM5emao3UjR3yf8AqmU3TBWHZBE39px+5WOLospBtdKe9ydM6NaEbWOPe4o61Po4/wBuyHWfWGatkEk+EFrcIDdlrqYo3fNt7gtOj6P6Ef8AJB7yVIR6q0wFhGABussNXfN0aNmn2ZMSorT1w5pG+Jzfh7WrcfxVp/oDyWadKOiWxyYGCw6trhyNyD7VOGFxq9TUmU2VfQEF3ySOyDcLPIBTAbiOJ2zcOA3JLQlPihDtjbkuPF+y3knxstWJvKByUfUDhkpGU8kwn7kgjpb8b96i6/aFJzlR1eLkeKAThdsTsFM4AnQKBC4PZPKxUrTy4m+F/Pb7bqIZv5g/H7lJasuaZY2P9AyNafsvNr+BsUspvFYXa7uSBJLU36jU/PzKQfqLT8T5rPjW3UjMrILRzqNB9I+a6nxpdSM6o9Xo7Stma+OaIm7MWRbbsuB3g8UnV6PijY2QMu0izjcnC9w7Hhl7VYekCqZI4PjD8bW2xhpALTta6+0KMpNA9bGDJI7DhuGNyAy38VrK57FVkqLBuFrOfZ3rR9WKCnlgY8xMxWzNt6zOePDs4keRUzoqnu2z6h0Ite18iOSZNGm+SRFocI24jYZBRtVp6ka6wc3wGSqMzqNm+SocPpOOFMWwvqDaGMNA4ZBILs6viLTIXtAcLNF9yg56oOezCcXa2D2LkGhmNiGNjjIPK/JNaelAe2983DYdgvsQbSKTRNUaVrDUCNjYzkxuZAGwuKZ6jaMhfTiSR+EtklG0AizlYaXREfU+v6B9d3DvUT0Y0bDTyOc0F3XvFyL2tayk0pV0UUzHRxBzi4W6wk2bzB3rMq3RApXOZiLiHZu37ti3JoA2ZLL9M0jJa1zH3DC/tYdtrZ2RCpfXCRzpozd2cbfaVHaXYWgA8leq2no3hsoDi0DCMV/V5eCrmsTYJGOcwOxNAzN7WQqrjqS780Z3fep66qWr1Z1WjusFrsYSOGSg9U+ko1VQyF8bWBwyN73dwTgaVdAlcbK0NcSCbDYFnendPVLw/wCTU9UJL2bdnZ780tw0UFGBVF1D/ChlcKyNwjLeyThFnX5FaA2kdyTAgKzXpih/sn/oOb5H/dab1BVG6WKUmBjrbC4eYB+4oJn+qjfzYlwv864i+zY0bN+xOaifnbyCZ6vkGAM7RcHO7LcgATtce+48FJx6IJ3tb3C580rlJ5Vjhll4RU0w4+9MKiYf1dWCp0SGj0yfAKInof0j7Pgp6kadHJDzS8D7Uzqc7eKkaimtwPgoqocMVhu96qWVnljcfIrDmnTCmpSzCmku05hcheWuy239u72opKJKc7oD0FFN1sTJAfTY1/7wB+9IPhPEplqPVdZQwn6LSz9xxA9llMOSUZCLmgnKCQZvruMIeL4nFu3ee4cEpq9oiqqI2iNoiYGgY5N/cFx08Ukgkkfdw2WDbAdysUOsga2wkIAH0Wpptm7J9aNCy0knVS2JzIc30XAncj0VPCWgvcb2GRva6mdc64VDgblxHEKIZSjDe4CqJtd0rHAx8bWXtljcDcd7U60HpFnWloaMIJc1wyvbeRv2pvDTRgZkO7syj01KGuxBthzFiUwtVbpGOVvzYztnZV1sTusbkfSHvT6haxly1tr7czZPPljBtIHeVJtFoZ29SLkej9yrvRpUtEUzS4Aid2V+IGaqOsekw9sIa7ZKLgO2i28BVWgn6upjcSQGyAm3AFEhvRonbxCzmvqANIHZt+5P9HaajmBLCbDecveqzpNmKpxg5g5G+SUFjQzVM6kNBG0581X9NdqJzWC7iLZKI69zGl8kgDNw4kpzDXtw5CTyA9l7qcs9vDXDT5eUtSVzI9HmB5Ikc1zQLXtfiQs+0fqs5kjHGXsg3uy7XgjZa4srG+cucLjLin0TAp6my+jKntE62QwDAYpj+k9+InnmpQa+U/1cgP7Pvuqe1oc7DlbgnTtGwk2AvzuR7kch0/pZPyhU28Sj93/UkXdI1OPVl/7fioVmqcDjc3/fKa6Q1Kacoy5vPFf2FPdPGJx3ShCDbq5Ld7b+SYaz6409ZTmNokD8TXAODbbwcweDj5KEh6Oc8UtR2eDGWPmSfcpqm0LR04yZjcPWecR9uQVbp47qpqvJgErTtxA+FlZI3ZXTPSEUZeXtBDrWFsgO8b0GVNm2WWffu6NKbdhqp91DVQTqaouo6smUSNbUXWvUA7Mk81LVsm1RF1vhHHq3uMlI0kjtK0YlSUWTYhdcOwpG1HokrMVPLGdrJA4dz2/FpV0e5ZN0VV+CrdGTlLG4ftM7Y9getTlkHFKqjuJdTcyc0Ehswr8EubtcW911K6Ipi4gGoLW8XuFviq2XP3l3muiWQbHPA5EhaITOnpsD8LXtkA9ZosPaEm2Xsh1gTbeokyPPrOPeSu4H8T5o2JJs0hINwCeUlW9xsbnk0XyUAYn80tEJRsc4dziPcmWywSTDYQfE5plPPF6wHvTeDRrnZuec9w396eRaPY3dc880Azp6Y1DiImC7RewyJG8gAXNk4o6R0UmJxF7Fpa5u4/a2HnZSWiqh0U0b2Rh7mkkNvbFdpBF92RKfaR1rqDkaQAcC8PHk5tkpT2MY65zfRsO4XR4JmFxdMXYQCcrXc71W8hfemMmmyfTooj3Yoz/4y1OKCeKY4BSva8+iG1Ds8rm3WNI3bynuJO5xJXtZZ+JsjiA5rGnsQ3Gxx3uF/PZxUfNp+QPsCLbT2dnLan8ugJGgnqZmNDbl3WROsALnIMBKr9TACeyfuv7FnMI2upksMWtTCAJG2dx3d6cnSzS27T5ZhVA0/HD5puwAZiTD3E5+Sm6U+FTXvyuI0qWm5J+F05pdOG+TgRwKpDHvdtfYd90vC6Nmwknib+4JdNXWrRItYXN2qTpdYrjas3jrCRkQ4cNhSXy7CciQeBU8arnGqy6Wxb1F1U98wVS6fTzhtUhFptp3qbKvHLH4SNRWkbQmny1FfXNK7HI0ncUj3cdKo+snyS2kqsA2UJUT3V44oyyJVsvZTRhXauTck41tJ2cuV3pYoNQui3TIqCgCiAoEoM50NWdTURyfQkaT9m9newla/NpBu5wWJybVYqasc6Npvut5ZIpRoJ0h+kEFn/yl3FBI90CKptrXI5EfeEX5SP6/ruXEFaANUN39f1kh8u5IIIBWLSpuAR2bjEG5EjfYm+fgtG1Y1d0bWODI6ipEuHEWPYy9hts4Nw70EEqF8pujuia0NLZHEDN3WEF3MgZeSMejuhPqyf4rkEFO9DtP0eUTSHBshI3mVydHUaiO2Nx75X/FBBANzqhQAkfJzcf9V/8AqSM+o1BJbFR3tsvM/wD1rqCi2tOxFvRtQbqIf48n+tOIOj6iabiiiP23vePJziuIJyfaeSVpNXIY846SjYeIhbfzw3TqbRTXua6SGmcW5AmFriBwBLcl1BHEcjXSWplBO20tNDtvijZ1Tr7T22WPtVH0v0MQuc51PUOjBzDJG4w3kHXBt33QQVFvVYruiqsivhEcg4teGnydZVqu1VnjDi+OwbtONhtu3OQQUXKytce8RJoT/RXDTu4oIKtxsTNW5psDdKx6UcEEFXGI5VwVJdmSk5ZrbEEEbDem7ilI1xBNJVhXCuoIAAoEoIJGJIck/wBET7W+P3H7kEEyPyVxBBSb/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fontAlgn="base">
              <a:spcBef>
                <a:spcPct val="0"/>
              </a:spcBef>
              <a:spcAft>
                <a:spcPct val="0"/>
              </a:spcAft>
            </a:pPr>
            <a:endParaRPr lang="en-US">
              <a:solidFill>
                <a:prstClr val="black"/>
              </a:solidFill>
              <a:latin typeface="Arial" charset="0"/>
            </a:endParaRPr>
          </a:p>
        </p:txBody>
      </p:sp>
      <p:sp>
        <p:nvSpPr>
          <p:cNvPr id="3" name="AutoShape 6" descr="data:image/jpeg;base64,/9j/4AAQSkZJRgABAQAAAQABAAD/2wCEAAkGBxQTEhUUExQVFRQVFBQVGBUUFBcXFRQUFRUWFhQUFBQYHCggGBolGxQUITEhJSkrLi4uFx8zODMsNygtLisBCgoKDg0OFxAQGiwkHCQsLCwsLCwsLCwsLCwsLCwsLCwsLCwsLCwsLCwsLCwsLCwsLCwsLCssLCwsLCwsLDcsLP/AABEIALcBEwMBIgACEQEDEQH/xAAcAAAABwEBAAAAAAAAAAAAAAAAAgMEBQYHAQj/xABMEAABAwICBgYFBgsGBgMAAAABAAIDBBESIQUGMUFRYQcTInGBkTJCobHRFCNSU3LBFRYXJGJzgpKys/AzVJPC0uE0Q2Oio+IlRIP/xAAZAQADAQEBAAAAAAAAAAAAAAAAAQIDBAX/xAAlEQEBAAEDBAIDAQEBAAAAAAAAAQIDERITITFRQWEEMvAisYH/2gAMAwEAAhEDEQA/AHsK46NSFPAFyeFNx2IuRgRHxJw7alMCbPY1hjTqJmaMxiU2JjYrGUpTszKJBmnUQWWbp0P2OqQZJ9GE0pRkn0YyUx1UAEoAuAIwVEMEYBcARwgAAjWQC6gBZBBdQAQQTLTWlY6WJ0sps1u4ek47mtG85IB49wAJJAAzJJsAOJJ2Kp6U6RqCE260yuF8oWl4y/Tyb7VlOt+us1a6zjgiHoxNPZ5Fx9Y9/gqrK5AbE/pig9WmmPe+MHyBKWpel+kPpwzs52Y8ex1/YsUSbnID0roTW+jqzhhmaX/VvBY89zXAYvC6myF5PjmIINyCMwQbEEbDfcVrvRp0hGRzaSrddxyimO1x3Ryc+Dt+w57QNQIRC1KuTeaWyZG9S3gkAxOmJOUWSUiqqGyaPj5KUqhcKIkkKCCjp2udntCdS0xGxN6B4xd6moxkg0Gb8EFNmIIIIxiXHtQiCUfZabOJGvjzS0cSPM1dhCEEpI0URp+2O6ApkxsRgCcsalKaHNHkbmoznZv+PLyKUoT6MZJpSjJPY9izjqoBGC4jBUQwRgihHCA6F1AIIALqAQQAVJ6TKZs8TY8RDmOLhwN22sfNXYmwvwzVD07N1ryeG5TnltGmnjyrGtKaLfEbEbjY7jbgo8NPuV51lixP4ho2d20KoStwnxFs990Y5bwZ47U0BO47Df7vFJOSrja/NJufdUzJlHieQQQbEEEEbQQbgjmuALhTJ6T1L098roYpnWx2LJLfWMNnHxyPipAZm6zroOnL4qqHc2SOT/EaWn+UFp7aYhKqhMBEeE66pFdEgI2RiiqqlzVhdCkJ6O6ArbmW2KVoqnE2+8bUJdGFJ02j3Mcc8ikEiCuJDq3LiZIoaThw4jPEBxL2+wDNQenNeaeGN3UyCSbLC0xvwXvtJItYKhM6O66/oMGRz6weWS5H0e15veMCwvm8do8Bbetrhn6csunPlYzp4iOCSKbHJMyZ1TJISepkZcsDW7GttYAWzURobX2r66IPc17XOAc3AAbE2sCN6Ys1G0hZx6gjZcY23d3C+aQGqFc0g/JpARmCMORHDNTMcp8LuWnfmPQMbeCM+KwusFrZtJU4DpJJ2DZcv3pszWuudYfKJTuAuM88tyq3bzEzCWdq9FUTAQkq1lisVo5tMOjdIx8wYwgG7gDc7LA7dqXqWaZb1mKR/wA0wPf22nsuFxbLPYlljllPCscscb5jY6YZJ4zYsF0ZpTSkzZHRzPIibiddzRlyG85KTx6aFx1jso+t9NnoeW3komnl6XdbCdrW0LoWFaS03pWDB1krh1jcbbFpy52CNpLTmloBGZJXASNxNthOXPgUdPL0fVw9t2CMFg+itP6VqC4RSkljS83wjIJj+O+kfr3eTUcKOePjd6IQXnj8eNI/Xu8mofjzpH68+TUcafOPRC6vO349aR+uPk1PaPWXS8rC+N7nBpANg29+5HG+iupj7b29twRxFsuazGacRzSQGTrC1xAccnZbnjjzUXqZp3SE1WWTzFrImGR7SGgvsQGMvzJ8geKsscTHte54GPrXHFv2An3rHU28V06O/mIuooWyC+/+rKnab0EWnIK+EhosNqZ15a2J8jzsaTnmA0brbyVjMtnRceTKamnzIuAc7j3Jg+MhaBpamZLQxyPzcDcOwhrhiI7NgBlY5KqVNEWi4zHtW2Ge7nz0rEUFxyUljKSMZWjGtd6AIHfnb/VPUsB4uHWOPsc3zWuqo9E9NEzRkJiFi/E6Qna6UOLXk8uyAOQCtxTIUopRyilIEyk3JQojkGSckXJdySegEUF1BAQrGz/UjwkHwSzTN9SfB4Um1juIR42PG2y7+byZh91GiSX6l37zfig6eT6mTzb8VLAP5IzAbdq1+SXNXD7Zp0kPc6lOJjm2e3N1ufBZdocfPwg7DNGPAvAWx9KRvROytZ7Pesc0R/bw/ro/5jVjqXfKOnQn+LHqCHRMYBsDY2uNx8EsdFRm9xfELHmOBUiwZDuR7LS51EwiJj0LC29mAXyNgMxzS0ejYxmG7reHBSNkAEudHCI+XRsb22cwWtbYNnBRFTqPRyWxxl2EWF3uyHAZq0WQsjnRdOVVabUOijJLIi0kEGz3Zg7tqQ/Jvo76gfvO+KuVlyyXOjpyKd+TjR393H7zvijfk60f/d2+Z+KuFlyyOdHCKh+TvR/93b5n4pxSaoUsN+riw322JsVZiEVwVTOldOMA16hEWlWtZcNcYLgE5gvsQeWSs9YWwghhyxPdbPLFmAPABQHSeLaWZ/8Agf8AyKS1hxMlcHANJOwCw5EciLFcmv5ru/Fv+YbMmO0pvUTRyG0rrAWIBvYkbjhTCursKj4a27guPavQ5SJHSWKchrA4RNN+0LYiNlm7bDPbxUfVxAAhTgku1QtZmbAFxJsANpO4BPGXcZ2bK9UQ2Kbub/W5XSbVcMbeolwyb4I2h7233SvLgGH9EXPcj0lOyLOKnjLxskqXGa3NsTcDAedj3ldUntxWz4aJ0RPZ+DWNa4Oc18mMfRc5xcB3YS3PvV0WQ6s61z002KqkLoXDCWtia1rOD24W3y4XORWr0FYyaNssbsTHi7XDeNnvumgqVwoxRSgEyiOSjkQpGRck3JVyScgE0ECggA1nMpUM5lN4w2/NKhjMz8V2PNLBnNGDbJEMbzSsYG5KmpPSg0/IX32YmfxBYrox1pojwmjPk9pW2dJrPzGTO+bMv2gsQoz84z9Yz+ILLPzG+j+tevIjkO4JQJKD0W9w9yVV0o6uLqCRuXXVyy6gguhdCy5ZAduguALqA4URyUKIU4KwbpVf/wDKs5CD+YVZOlA9X1Upb2SzDjtkHbg47jbYq10sC2lGfZh/mFbXE0FgBAILRcEXBy4LHVn+q30LtjK8yzVjpnWjDnuPqsBc7ybmlfwbUROb10MsWP0esY5mLuuOa9LxRNaLNAaODQAPIJjp7RDKqExvyN8TXWzY8bHD2g8iVlxjfnd2KwmzbFTuiqTqIxNa08ovFf8A5MJyE3J7vV4DPaVHVmj3xz9S9oxBxu07HBudz+hsJO8Zb04rqpxJs4lx2vdtPGwOwJY47K1M9+xCRo2A5D2neUm8N4ps5x4pN8tjn5qmRx1tladVtazCGxOAMQOQAsWXNza3Mk2VNfILb/BItqN4QG2/jDBa/WNseaS/Gan+sb5hZEHtlaWu8+HMKOZoGUmwIOaZNuOsUH1jfMJxBXsf6LgfFY5TaqvuOseGeSlYNHvp82VOzdkntRu1MlJPULqvpbr4rk3c02NuKl3FI3EEUlBAdbNwafJLtmHA+STic7eB5pVpdwC7HnR1sg3BHa66K3FyRmk70jU3pLw/IZbbez/EFhVOe237bfeFu/SP/wADMLbhn+0Fg0Z7Q+0Pes8/MbaPivX9L6Dfsj3JZN6I/Ns+y33BOFVKeAQQQSMFxdQQAQQXEB1AILgQTpRHI5RHIgrBel/LSbPsRfzCtrpT2G/ZHuWJ9NWVe0/9Jp8nFTVJrrOI25D0R7ljrZTHLu6PxsLlj2+/+1q90hXVjIo3yPNmMaXE8gLrNfx3n+iPNRWsuss1VCKc2aJpGtNt7R2n+wLKakvaN8tPKTem40lJO+Spf/a1LrMH1cA9Bo8M/EJOZwvhGwe070VsoAc4fq2chvPl70k54Y2+85Ae8qmZOR2aQebiyMRlc7UhIbIBu6XCeXuRJZADcG43jhzXKo7/ADCj3Ps4cDlfi0oCRZPhNxs2jxUjNUPdHeN2F4zHC/A8v9uCgY3ZW4EhSFBLY2OwoCB0hpqeU/OPNxlll5pj17z6zj+0VaqrRjHOLiMzt58/FJM0cwG9tiV1JFzStm8aZ0YUXVUbSb4nnEb81cMSzDR2nakMAijJaMsk5/D1b9S5HIcK0S6Czr8O131TvJBHIcK0lofxCUwOPrJFjOZ8UcgDf35rueUWa08UZo4m6TaG8fajttuSNVukAONDPsth9xCwAbfFegdfG/mU+Z9A5eIXn07fFZ5+Y20fFevtHH5qP7DfcE5TPRZ+Zj/Vs/hCd3VUTwMguXXUjBBcuggOriCCCBBBC6ABRCjEohThVg/Tf/xrP1I/iKZ0x7DfshPenEfnkZ4w/wCZR1K75tvcFyfl+f707vwf1v8AfNLkpu5/zoP0InEfakcGj2NPmlHFMJ5sM2f1bT+5c+8jzWGl5dOv+p2ZBjw+qwZ9+/23SlgTc+A4DcFCRzklrR6T+27u3D3+amWRBoxOOXvXQ5AkKZSuS8hBJN/BISt4IBhM7iouoeQC0ccvFSU5t8FF1RseW5AOYH7e9O4n2UZA5PGuQE5E/EOdvZu+8JNxTOkqLFp72n3hPZRw2LLUny6NG+YlNFa0vp2YGsaRfaU5Ovs31bVWHBJImVO4xavx7m+g1BVNdT5UcI3iMt/3SzXN4exZe7pXbup3eMjR7giP6WXbqdvjKfuavR5Y+3i8M/TVsQ4exHY7ksk/Ku/L5pgG/MnySL+lOY3s1o4Ze/NK5Y+z4Z+l615Lfkc/HAVgEm9W3SuvFRUMdG4jC7I2buVVMTtzT5FY55S3s30cLjvu9U6F0tD8nhJlZ/ZM9YfRHNOJNYKZu2eId72/FeVY4X7o3nwKWNPKbfNFX1MS6WT01JrjQt21UP8AiNTWTpB0e3bVR+Bv7l58ptA1LgHindh9K9srDMlN/kr3uOENzJsN5z4KepD6WXt6Bl6T9Gj/AOwD3MefcE1k6W9HDZI890T/AILIqfUesc3FhjaD9J1vYoh1DZ5YZWYgbEAXz4BLqT0rpX22qTpjoBsEx7oz96bSdNNL6sE5/ZaP8yzJ+rUrHhkjiw2vmzd5oz9W7C5mPg1HV+h0fu/3/jQZOmuP1aWbxLB96bydNLvVo3eMg+CjNC9GrZ4xIah4B3ABSsfRRB608p8QEuqfRM5emao3UjR3yf8AqmU3TBWHZBE39px+5WOLospBtdKe9ydM6NaEbWOPe4o61Po4/wBuyHWfWGatkEk+EFrcIDdlrqYo3fNt7gtOj6P6Ef8AJB7yVIR6q0wFhGABussNXfN0aNmn2ZMSorT1w5pG+Jzfh7WrcfxVp/oDyWadKOiWxyYGCw6trhyNyD7VOGFxq9TUmU2VfQEF3ySOyDcLPIBTAbiOJ2zcOA3JLQlPihDtjbkuPF+y3knxstWJvKByUfUDhkpGU8kwn7kgjpb8b96i6/aFJzlR1eLkeKAThdsTsFM4AnQKBC4PZPKxUrTy4m+F/Pb7bqIZv5g/H7lJasuaZY2P9AyNafsvNr+BsUspvFYXa7uSBJLU36jU/PzKQfqLT8T5rPjW3UjMrILRzqNB9I+a6nxpdSM6o9Xo7Stma+OaIm7MWRbbsuB3g8UnV6PijY2QMu0izjcnC9w7Hhl7VYekCqZI4PjD8bW2xhpALTta6+0KMpNA9bGDJI7DhuGNyAy38VrK57FVkqLBuFrOfZ3rR9WKCnlgY8xMxWzNt6zOePDs4keRUzoqnu2z6h0Ite18iOSZNGm+SRFocI24jYZBRtVp6ka6wc3wGSqMzqNm+SocPpOOFMWwvqDaGMNA4ZBILs6viLTIXtAcLNF9yg56oOezCcXa2D2LkGhmNiGNjjIPK/JNaelAe2983DYdgvsQbSKTRNUaVrDUCNjYzkxuZAGwuKZ6jaMhfTiSR+EtklG0AizlYaXREfU+v6B9d3DvUT0Y0bDTyOc0F3XvFyL2tayk0pV0UUzHRxBzi4W6wk2bzB3rMq3RApXOZiLiHZu37ti3JoA2ZLL9M0jJa1zH3DC/tYdtrZ2RCpfXCRzpozd2cbfaVHaXYWgA8leq2no3hsoDi0DCMV/V5eCrmsTYJGOcwOxNAzN7WQqrjqS780Z3fep66qWr1Z1WjusFrsYSOGSg9U+ko1VQyF8bWBwyN73dwTgaVdAlcbK0NcSCbDYFnendPVLw/wCTU9UJL2bdnZ780tw0UFGBVF1D/ChlcKyNwjLeyThFnX5FaA2kdyTAgKzXpih/sn/oOb5H/dab1BVG6WKUmBjrbC4eYB+4oJn+qjfzYlwv864i+zY0bN+xOaifnbyCZ6vkGAM7RcHO7LcgATtce+48FJx6IJ3tb3C580rlJ5Vjhll4RU0w4+9MKiYf1dWCp0SGj0yfAKInof0j7Pgp6kadHJDzS8D7Uzqc7eKkaimtwPgoqocMVhu96qWVnljcfIrDmnTCmpSzCmku05hcheWuy239u72opKJKc7oD0FFN1sTJAfTY1/7wB+9IPhPEplqPVdZQwn6LSz9xxA9llMOSUZCLmgnKCQZvruMIeL4nFu3ee4cEpq9oiqqI2iNoiYGgY5N/cFx08Ukgkkfdw2WDbAdysUOsga2wkIAH0Wpptm7J9aNCy0knVS2JzIc30XAncj0VPCWgvcb2GRva6mdc64VDgblxHEKIZSjDe4CqJtd0rHAx8bWXtljcDcd7U60HpFnWloaMIJc1wyvbeRv2pvDTRgZkO7syj01KGuxBthzFiUwtVbpGOVvzYztnZV1sTusbkfSHvT6haxly1tr7czZPPljBtIHeVJtFoZ29SLkej9yrvRpUtEUzS4Aid2V+IGaqOsekw9sIa7ZKLgO2i28BVWgn6upjcSQGyAm3AFEhvRonbxCzmvqANIHZt+5P9HaajmBLCbDecveqzpNmKpxg5g5G+SUFjQzVM6kNBG0581X9NdqJzWC7iLZKI69zGl8kgDNw4kpzDXtw5CTyA9l7qcs9vDXDT5eUtSVzI9HmB5Ikc1zQLXtfiQs+0fqs5kjHGXsg3uy7XgjZa4srG+cucLjLin0TAp6my+jKntE62QwDAYpj+k9+InnmpQa+U/1cgP7Pvuqe1oc7DlbgnTtGwk2AvzuR7kch0/pZPyhU28Sj93/UkXdI1OPVl/7fioVmqcDjc3/fKa6Q1Kacoy5vPFf2FPdPGJx3ShCDbq5Ld7b+SYaz6409ZTmNokD8TXAODbbwcweDj5KEh6Oc8UtR2eDGWPmSfcpqm0LR04yZjcPWecR9uQVbp47qpqvJgErTtxA+FlZI3ZXTPSEUZeXtBDrWFsgO8b0GVNm2WWffu6NKbdhqp91DVQTqaouo6smUSNbUXWvUA7Mk81LVsm1RF1vhHHq3uMlI0kjtK0YlSUWTYhdcOwpG1HokrMVPLGdrJA4dz2/FpV0e5ZN0VV+CrdGTlLG4ftM7Y9getTlkHFKqjuJdTcyc0Ehswr8EubtcW911K6Ipi4gGoLW8XuFviq2XP3l3muiWQbHPA5EhaITOnpsD8LXtkA9ZosPaEm2Xsh1gTbeokyPPrOPeSu4H8T5o2JJs0hINwCeUlW9xsbnk0XyUAYn80tEJRsc4dziPcmWywSTDYQfE5plPPF6wHvTeDRrnZuec9w396eRaPY3dc880Azp6Y1DiImC7RewyJG8gAXNk4o6R0UmJxF7Fpa5u4/a2HnZSWiqh0U0b2Rh7mkkNvbFdpBF92RKfaR1rqDkaQAcC8PHk5tkpT2MY65zfRsO4XR4JmFxdMXYQCcrXc71W8hfemMmmyfTooj3Yoz/4y1OKCeKY4BSva8+iG1Ds8rm3WNI3bynuJO5xJXtZZ+JsjiA5rGnsQ3Gxx3uF/PZxUfNp+QPsCLbT2dnLan8ugJGgnqZmNDbl3WROsALnIMBKr9TACeyfuv7FnMI2upksMWtTCAJG2dx3d6cnSzS27T5ZhVA0/HD5puwAZiTD3E5+Sm6U+FTXvyuI0qWm5J+F05pdOG+TgRwKpDHvdtfYd90vC6Nmwknib+4JdNXWrRItYXN2qTpdYrjas3jrCRkQ4cNhSXy7CciQeBU8arnGqy6Wxb1F1U98wVS6fTzhtUhFptp3qbKvHLH4SNRWkbQmny1FfXNK7HI0ncUj3cdKo+snyS2kqsA2UJUT3V44oyyJVsvZTRhXauTck41tJ2cuV3pYoNQui3TIqCgCiAoEoM50NWdTURyfQkaT9m9newla/NpBu5wWJybVYqasc6Npvut5ZIpRoJ0h+kEFn/yl3FBI90CKptrXI5EfeEX5SP6/ruXEFaANUN39f1kh8u5IIIBWLSpuAR2bjEG5EjfYm+fgtG1Y1d0bWODI6ipEuHEWPYy9hts4Nw70EEqF8pujuia0NLZHEDN3WEF3MgZeSMejuhPqyf4rkEFO9DtP0eUTSHBshI3mVydHUaiO2Nx75X/FBBANzqhQAkfJzcf9V/8AqSM+o1BJbFR3tsvM/wD1rqCi2tOxFvRtQbqIf48n+tOIOj6iabiiiP23vePJziuIJyfaeSVpNXIY846SjYeIhbfzw3TqbRTXua6SGmcW5AmFriBwBLcl1BHEcjXSWplBO20tNDtvijZ1Tr7T22WPtVH0v0MQuc51PUOjBzDJG4w3kHXBt33QQVFvVYruiqsivhEcg4teGnydZVqu1VnjDi+OwbtONhtu3OQQUXKytce8RJoT/RXDTu4oIKtxsTNW5psDdKx6UcEEFXGI5VwVJdmSk5ZrbEEEbDem7ilI1xBNJVhXCuoIAAoEoIJGJIck/wBET7W+P3H7kEEyPyVxBBSb/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fontAlgn="base">
              <a:spcBef>
                <a:spcPct val="0"/>
              </a:spcBef>
              <a:spcAft>
                <a:spcPct val="0"/>
              </a:spcAft>
            </a:pPr>
            <a:endParaRPr lang="en-US">
              <a:solidFill>
                <a:prstClr val="black"/>
              </a:solidFill>
              <a:latin typeface="Arial" charset="0"/>
            </a:endParaRPr>
          </a:p>
        </p:txBody>
      </p:sp>
      <p:pic>
        <p:nvPicPr>
          <p:cNvPr id="307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4503783"/>
            <a:ext cx="2543175" cy="16923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4111004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200" b="1" dirty="0" smtClean="0"/>
              <a:t>Thank </a:t>
            </a:r>
            <a:r>
              <a:rPr lang="en-US" sz="4200" b="1" dirty="0"/>
              <a:t>y</a:t>
            </a:r>
            <a:r>
              <a:rPr lang="en-US" sz="4200" b="1" dirty="0" smtClean="0"/>
              <a:t>ou for joining!</a:t>
            </a:r>
            <a:endParaRPr lang="en-US" sz="4200" b="1" dirty="0"/>
          </a:p>
        </p:txBody>
      </p:sp>
      <p:sp>
        <p:nvSpPr>
          <p:cNvPr id="3" name="Content Placeholder 2"/>
          <p:cNvSpPr>
            <a:spLocks noGrp="1"/>
          </p:cNvSpPr>
          <p:nvPr>
            <p:ph idx="1"/>
          </p:nvPr>
        </p:nvSpPr>
        <p:spPr>
          <a:xfrm>
            <a:off x="868363" y="1828800"/>
            <a:ext cx="7583487" cy="4208930"/>
          </a:xfrm>
        </p:spPr>
        <p:txBody>
          <a:bodyPr/>
          <a:lstStyle/>
          <a:p>
            <a:pPr marL="0" indent="0">
              <a:buNone/>
            </a:pPr>
            <a:r>
              <a:rPr lang="en-US" dirty="0" smtClean="0"/>
              <a:t>This is the </a:t>
            </a:r>
            <a:r>
              <a:rPr lang="en-US" u="sng" dirty="0" smtClean="0"/>
              <a:t>third</a:t>
            </a:r>
            <a:r>
              <a:rPr lang="en-US" dirty="0" smtClean="0"/>
              <a:t> presentation in a 3-part webinar series on the protection of human subjects in patient-centered outcomes research (PCOR)</a:t>
            </a:r>
          </a:p>
          <a:p>
            <a:pPr marL="0" indent="0" algn="r">
              <a:buNone/>
            </a:pPr>
            <a:r>
              <a:rPr lang="en-US" u="sng" dirty="0" smtClean="0"/>
              <a:t>Overview of </a:t>
            </a:r>
            <a:r>
              <a:rPr lang="en-US" u="sng" dirty="0" smtClean="0"/>
              <a:t>webinar functionality</a:t>
            </a:r>
            <a:endParaRPr lang="en-US" u="sng" dirty="0" smtClean="0"/>
          </a:p>
        </p:txBody>
      </p:sp>
      <p:pic>
        <p:nvPicPr>
          <p:cNvPr id="4" name="Picture 3"/>
          <p:cNvPicPr>
            <a:picLocks noChangeAspect="1"/>
          </p:cNvPicPr>
          <p:nvPr/>
        </p:nvPicPr>
        <p:blipFill>
          <a:blip r:embed="rId3"/>
          <a:stretch>
            <a:fillRect/>
          </a:stretch>
        </p:blipFill>
        <p:spPr>
          <a:xfrm>
            <a:off x="416658" y="3206749"/>
            <a:ext cx="3577492" cy="2508251"/>
          </a:xfrm>
          <a:prstGeom prst="rect">
            <a:avLst/>
          </a:prstGeom>
        </p:spPr>
      </p:pic>
      <p:cxnSp>
        <p:nvCxnSpPr>
          <p:cNvPr id="6" name="Straight Arrow Connector 5"/>
          <p:cNvCxnSpPr/>
          <p:nvPr/>
        </p:nvCxnSpPr>
        <p:spPr>
          <a:xfrm flipH="1">
            <a:off x="4083051" y="4758267"/>
            <a:ext cx="726016" cy="446075"/>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4381827" y="3683675"/>
            <a:ext cx="4310617" cy="2031325"/>
          </a:xfrm>
          <a:prstGeom prst="rect">
            <a:avLst/>
          </a:prstGeom>
          <a:noFill/>
        </p:spPr>
        <p:txBody>
          <a:bodyPr wrap="square" rtlCol="0">
            <a:spAutoFit/>
          </a:bodyPr>
          <a:lstStyle/>
          <a:p>
            <a:pPr marL="285750" indent="-285750">
              <a:buFont typeface="Wingdings" charset="2"/>
              <a:buChar char="²"/>
            </a:pPr>
            <a:r>
              <a:rPr lang="en-US" dirty="0" smtClean="0">
                <a:solidFill>
                  <a:schemeClr val="bg2">
                    <a:lumMod val="40000"/>
                    <a:lumOff val="60000"/>
                  </a:schemeClr>
                </a:solidFill>
              </a:rPr>
              <a:t>This session is being recorded</a:t>
            </a:r>
          </a:p>
          <a:p>
            <a:pPr marL="285750" indent="-285750">
              <a:buFont typeface="Wingdings" charset="2"/>
              <a:buChar char="²"/>
            </a:pPr>
            <a:r>
              <a:rPr lang="en-US" dirty="0" smtClean="0">
                <a:solidFill>
                  <a:schemeClr val="bg2">
                    <a:lumMod val="40000"/>
                    <a:lumOff val="60000"/>
                  </a:schemeClr>
                </a:solidFill>
              </a:rPr>
              <a:t>Attendees’ lines are muted. Please ask questions by:</a:t>
            </a:r>
          </a:p>
          <a:p>
            <a:pPr marL="742950" lvl="1" indent="-285750">
              <a:buFont typeface="Arial"/>
              <a:buChar char="•"/>
            </a:pPr>
            <a:r>
              <a:rPr lang="en-US" dirty="0" smtClean="0">
                <a:solidFill>
                  <a:schemeClr val="bg2">
                    <a:lumMod val="40000"/>
                    <a:lumOff val="60000"/>
                  </a:schemeClr>
                </a:solidFill>
              </a:rPr>
              <a:t>Using the </a:t>
            </a:r>
            <a:r>
              <a:rPr lang="en-US" i="1" dirty="0" smtClean="0">
                <a:solidFill>
                  <a:schemeClr val="bg2">
                    <a:lumMod val="40000"/>
                    <a:lumOff val="60000"/>
                  </a:schemeClr>
                </a:solidFill>
              </a:rPr>
              <a:t>CHAT</a:t>
            </a:r>
            <a:r>
              <a:rPr lang="en-US" dirty="0" smtClean="0">
                <a:solidFill>
                  <a:schemeClr val="bg2">
                    <a:lumMod val="40000"/>
                    <a:lumOff val="60000"/>
                  </a:schemeClr>
                </a:solidFill>
              </a:rPr>
              <a:t> box</a:t>
            </a:r>
          </a:p>
          <a:p>
            <a:pPr marL="742950" lvl="1" indent="-285750">
              <a:buFont typeface="Arial"/>
              <a:buChar char="•"/>
            </a:pPr>
            <a:r>
              <a:rPr lang="en-US" dirty="0" smtClean="0">
                <a:solidFill>
                  <a:schemeClr val="bg2">
                    <a:lumMod val="40000"/>
                    <a:lumOff val="60000"/>
                  </a:schemeClr>
                </a:solidFill>
              </a:rPr>
              <a:t>Note who you would like to answer your question</a:t>
            </a:r>
          </a:p>
          <a:p>
            <a:endParaRPr lang="en-US" dirty="0">
              <a:solidFill>
                <a:schemeClr val="bg2">
                  <a:lumMod val="40000"/>
                  <a:lumOff val="60000"/>
                </a:schemeClr>
              </a:solidFill>
            </a:endParaRPr>
          </a:p>
        </p:txBody>
      </p:sp>
    </p:spTree>
    <p:extLst>
      <p:ext uri="{BB962C8B-B14F-4D97-AF65-F5344CB8AC3E}">
        <p14:creationId xmlns:p14="http://schemas.microsoft.com/office/powerpoint/2010/main" val="258733454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228600" y="228600"/>
            <a:ext cx="8686800" cy="6400800"/>
          </a:xfrm>
          <a:prstGeom prst="rect">
            <a:avLst/>
          </a:prstGeom>
          <a:solidFill>
            <a:schemeClr val="accent6">
              <a:lumMod val="60000"/>
              <a:lumOff val="4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fontAlgn="base">
              <a:spcBef>
                <a:spcPct val="0"/>
              </a:spcBef>
              <a:spcAft>
                <a:spcPct val="0"/>
              </a:spcAft>
            </a:pPr>
            <a:endParaRPr lang="en-US" sz="2800" dirty="0" smtClean="0">
              <a:solidFill>
                <a:prstClr val="white"/>
              </a:solidFill>
              <a:latin typeface="Arial" panose="020B0604020202020204" pitchFamily="34" charset="0"/>
              <a:cs typeface="Arial" panose="020B0604020202020204" pitchFamily="34" charset="0"/>
            </a:endParaRPr>
          </a:p>
          <a:p>
            <a:pPr defTabSz="914400" fontAlgn="base">
              <a:spcBef>
                <a:spcPct val="0"/>
              </a:spcBef>
              <a:spcAft>
                <a:spcPct val="0"/>
              </a:spcAft>
            </a:pPr>
            <a:endParaRPr lang="en-US" sz="2800" dirty="0">
              <a:solidFill>
                <a:prstClr val="white"/>
              </a:solidFill>
              <a:latin typeface="Arial" panose="020B0604020202020204" pitchFamily="34" charset="0"/>
              <a:cs typeface="Arial" panose="020B0604020202020204" pitchFamily="34" charset="0"/>
            </a:endParaRPr>
          </a:p>
          <a:p>
            <a:pPr defTabSz="914400" fontAlgn="base">
              <a:spcBef>
                <a:spcPct val="0"/>
              </a:spcBef>
              <a:spcAft>
                <a:spcPct val="0"/>
              </a:spcAft>
            </a:pPr>
            <a:endParaRPr lang="en-US" sz="2800" dirty="0" smtClean="0">
              <a:solidFill>
                <a:prstClr val="white"/>
              </a:solidFill>
              <a:latin typeface="Arial" panose="020B0604020202020204" pitchFamily="34" charset="0"/>
              <a:cs typeface="Arial" panose="020B0604020202020204" pitchFamily="34" charset="0"/>
            </a:endParaRPr>
          </a:p>
          <a:p>
            <a:pPr marL="457200" indent="-457200" defTabSz="914400" fontAlgn="base">
              <a:spcBef>
                <a:spcPct val="0"/>
              </a:spcBef>
              <a:spcAft>
                <a:spcPct val="0"/>
              </a:spcAft>
              <a:buFont typeface="Arial" panose="020B0604020202020204" pitchFamily="34" charset="0"/>
              <a:buChar char="•"/>
            </a:pPr>
            <a:endParaRPr lang="en-US" sz="2800" dirty="0" smtClean="0">
              <a:solidFill>
                <a:srgbClr val="5C92B5">
                  <a:lumMod val="50000"/>
                </a:srgbClr>
              </a:solidFill>
              <a:latin typeface="Arial" panose="020B0604020202020204" pitchFamily="34" charset="0"/>
              <a:cs typeface="Arial" panose="020B0604020202020204" pitchFamily="34" charset="0"/>
            </a:endParaRPr>
          </a:p>
          <a:p>
            <a:pPr marL="457200" indent="-457200" defTabSz="914400" fontAlgn="base">
              <a:spcBef>
                <a:spcPct val="0"/>
              </a:spcBef>
              <a:spcAft>
                <a:spcPct val="0"/>
              </a:spcAft>
              <a:buFont typeface="Arial" panose="020B0604020202020204" pitchFamily="34" charset="0"/>
              <a:buChar char="•"/>
            </a:pPr>
            <a:r>
              <a:rPr lang="en-US" sz="2000" dirty="0" smtClean="0">
                <a:solidFill>
                  <a:prstClr val="black"/>
                </a:solidFill>
                <a:latin typeface="Arial" panose="020B0604020202020204" pitchFamily="34" charset="0"/>
                <a:cs typeface="Arial" panose="020B0604020202020204" pitchFamily="34" charset="0"/>
              </a:rPr>
              <a:t>Working with local web development firm</a:t>
            </a:r>
          </a:p>
          <a:p>
            <a:pPr marL="457200" indent="-457200" defTabSz="914400" fontAlgn="base">
              <a:spcBef>
                <a:spcPct val="0"/>
              </a:spcBef>
              <a:spcAft>
                <a:spcPct val="0"/>
              </a:spcAft>
              <a:buFont typeface="Arial" panose="020B0604020202020204" pitchFamily="34" charset="0"/>
              <a:buChar char="•"/>
            </a:pPr>
            <a:endParaRPr lang="en-US" sz="1100" dirty="0">
              <a:solidFill>
                <a:prstClr val="black"/>
              </a:solidFill>
              <a:latin typeface="Arial" panose="020B0604020202020204" pitchFamily="34" charset="0"/>
              <a:cs typeface="Arial" panose="020B0604020202020204" pitchFamily="34" charset="0"/>
            </a:endParaRPr>
          </a:p>
          <a:p>
            <a:pPr marL="457200" indent="-457200" defTabSz="914400" fontAlgn="base">
              <a:spcBef>
                <a:spcPct val="0"/>
              </a:spcBef>
              <a:spcAft>
                <a:spcPct val="0"/>
              </a:spcAft>
              <a:buFont typeface="Arial" panose="020B0604020202020204" pitchFamily="34" charset="0"/>
              <a:buChar char="•"/>
            </a:pPr>
            <a:r>
              <a:rPr lang="en-US" sz="2000" dirty="0" smtClean="0">
                <a:solidFill>
                  <a:prstClr val="black"/>
                </a:solidFill>
                <a:latin typeface="Arial" panose="020B0604020202020204" pitchFamily="34" charset="0"/>
                <a:cs typeface="Arial" panose="020B0604020202020204" pitchFamily="34" charset="0"/>
              </a:rPr>
              <a:t>User experience interviews/workshop included academic and community perspectives</a:t>
            </a:r>
            <a:br>
              <a:rPr lang="en-US" sz="2000" dirty="0" smtClean="0">
                <a:solidFill>
                  <a:prstClr val="black"/>
                </a:solidFill>
                <a:latin typeface="Arial" panose="020B0604020202020204" pitchFamily="34" charset="0"/>
                <a:cs typeface="Arial" panose="020B0604020202020204" pitchFamily="34" charset="0"/>
              </a:rPr>
            </a:br>
            <a:endParaRPr lang="en-US" sz="2000" dirty="0" smtClean="0">
              <a:solidFill>
                <a:prstClr val="black"/>
              </a:solidFill>
              <a:latin typeface="Arial" panose="020B0604020202020204" pitchFamily="34" charset="0"/>
              <a:cs typeface="Arial" panose="020B0604020202020204" pitchFamily="34" charset="0"/>
            </a:endParaRPr>
          </a:p>
          <a:p>
            <a:pPr marL="457200" indent="-457200" defTabSz="914400" fontAlgn="base">
              <a:spcBef>
                <a:spcPct val="0"/>
              </a:spcBef>
              <a:spcAft>
                <a:spcPct val="0"/>
              </a:spcAft>
              <a:buFont typeface="Arial" panose="020B0604020202020204" pitchFamily="34" charset="0"/>
              <a:buChar char="•"/>
            </a:pPr>
            <a:r>
              <a:rPr lang="en-US" sz="2000" dirty="0" smtClean="0">
                <a:solidFill>
                  <a:prstClr val="black"/>
                </a:solidFill>
                <a:latin typeface="Arial" panose="020B0604020202020204" pitchFamily="34" charset="0"/>
                <a:cs typeface="Arial" panose="020B0604020202020204" pitchFamily="34" charset="0"/>
              </a:rPr>
              <a:t>Website will launch within the next month</a:t>
            </a:r>
            <a:br>
              <a:rPr lang="en-US" sz="2000" dirty="0" smtClean="0">
                <a:solidFill>
                  <a:prstClr val="black"/>
                </a:solidFill>
                <a:latin typeface="Arial" panose="020B0604020202020204" pitchFamily="34" charset="0"/>
                <a:cs typeface="Arial" panose="020B0604020202020204" pitchFamily="34" charset="0"/>
              </a:rPr>
            </a:br>
            <a:endParaRPr lang="en-US" sz="2000" dirty="0" smtClean="0">
              <a:solidFill>
                <a:prstClr val="black"/>
              </a:solidFill>
              <a:latin typeface="Arial" panose="020B0604020202020204" pitchFamily="34" charset="0"/>
              <a:cs typeface="Arial" panose="020B0604020202020204" pitchFamily="34" charset="0"/>
            </a:endParaRPr>
          </a:p>
          <a:p>
            <a:pPr marL="457200" indent="-457200" defTabSz="914400" fontAlgn="base">
              <a:spcBef>
                <a:spcPct val="0"/>
              </a:spcBef>
              <a:spcAft>
                <a:spcPct val="0"/>
              </a:spcAft>
              <a:buFont typeface="Arial" panose="020B0604020202020204" pitchFamily="34" charset="0"/>
              <a:buChar char="•"/>
            </a:pPr>
            <a:r>
              <a:rPr lang="en-US" sz="2000" dirty="0" smtClean="0">
                <a:solidFill>
                  <a:prstClr val="black"/>
                </a:solidFill>
                <a:latin typeface="Arial" panose="020B0604020202020204" pitchFamily="34" charset="0"/>
                <a:cs typeface="Arial" panose="020B0604020202020204" pitchFamily="34" charset="0"/>
              </a:rPr>
              <a:t>Select research staff and community </a:t>
            </a:r>
            <a:br>
              <a:rPr lang="en-US" sz="2000" dirty="0" smtClean="0">
                <a:solidFill>
                  <a:prstClr val="black"/>
                </a:solidFill>
                <a:latin typeface="Arial" panose="020B0604020202020204" pitchFamily="34" charset="0"/>
                <a:cs typeface="Arial" panose="020B0604020202020204" pitchFamily="34" charset="0"/>
              </a:rPr>
            </a:br>
            <a:r>
              <a:rPr lang="en-US" sz="2000" dirty="0" smtClean="0">
                <a:solidFill>
                  <a:prstClr val="black"/>
                </a:solidFill>
                <a:latin typeface="Arial" panose="020B0604020202020204" pitchFamily="34" charset="0"/>
                <a:cs typeface="Arial" panose="020B0604020202020204" pitchFamily="34" charset="0"/>
              </a:rPr>
              <a:t>partners will pilot training program prior </a:t>
            </a:r>
            <a:br>
              <a:rPr lang="en-US" sz="2000" dirty="0" smtClean="0">
                <a:solidFill>
                  <a:prstClr val="black"/>
                </a:solidFill>
                <a:latin typeface="Arial" panose="020B0604020202020204" pitchFamily="34" charset="0"/>
                <a:cs typeface="Arial" panose="020B0604020202020204" pitchFamily="34" charset="0"/>
              </a:rPr>
            </a:br>
            <a:r>
              <a:rPr lang="en-US" sz="2000" dirty="0" smtClean="0">
                <a:solidFill>
                  <a:prstClr val="black"/>
                </a:solidFill>
                <a:latin typeface="Arial" panose="020B0604020202020204" pitchFamily="34" charset="0"/>
                <a:cs typeface="Arial" panose="020B0604020202020204" pitchFamily="34" charset="0"/>
              </a:rPr>
              <a:t>to wide dissemination throughout the </a:t>
            </a:r>
            <a:br>
              <a:rPr lang="en-US" sz="2000" dirty="0" smtClean="0">
                <a:solidFill>
                  <a:prstClr val="black"/>
                </a:solidFill>
                <a:latin typeface="Arial" panose="020B0604020202020204" pitchFamily="34" charset="0"/>
                <a:cs typeface="Arial" panose="020B0604020202020204" pitchFamily="34" charset="0"/>
              </a:rPr>
            </a:br>
            <a:r>
              <a:rPr lang="en-US" sz="2000" dirty="0" smtClean="0">
                <a:solidFill>
                  <a:prstClr val="black"/>
                </a:solidFill>
                <a:latin typeface="Arial" panose="020B0604020202020204" pitchFamily="34" charset="0"/>
                <a:cs typeface="Arial" panose="020B0604020202020204" pitchFamily="34" charset="0"/>
              </a:rPr>
              <a:t>university </a:t>
            </a:r>
            <a:br>
              <a:rPr lang="en-US" sz="2000" dirty="0" smtClean="0">
                <a:solidFill>
                  <a:prstClr val="black"/>
                </a:solidFill>
                <a:latin typeface="Arial" panose="020B0604020202020204" pitchFamily="34" charset="0"/>
                <a:cs typeface="Arial" panose="020B0604020202020204" pitchFamily="34" charset="0"/>
              </a:rPr>
            </a:br>
            <a:endParaRPr lang="en-US" sz="2000" dirty="0" smtClean="0">
              <a:solidFill>
                <a:prstClr val="black"/>
              </a:solidFill>
              <a:latin typeface="Arial" panose="020B0604020202020204" pitchFamily="34" charset="0"/>
              <a:cs typeface="Arial" panose="020B0604020202020204" pitchFamily="34" charset="0"/>
            </a:endParaRPr>
          </a:p>
        </p:txBody>
      </p:sp>
      <p:sp>
        <p:nvSpPr>
          <p:cNvPr id="12" name="TextBox 11"/>
          <p:cNvSpPr txBox="1"/>
          <p:nvPr/>
        </p:nvSpPr>
        <p:spPr>
          <a:xfrm>
            <a:off x="381000" y="1676400"/>
            <a:ext cx="8382000" cy="584775"/>
          </a:xfrm>
          <a:prstGeom prst="rect">
            <a:avLst/>
          </a:prstGeom>
          <a:noFill/>
          <a:ln w="25400">
            <a:noFill/>
          </a:ln>
        </p:spPr>
        <p:txBody>
          <a:bodyPr wrap="square" lIns="0" rIns="0" rtlCol="0">
            <a:spAutoFit/>
          </a:bodyPr>
          <a:lstStyle/>
          <a:p>
            <a:pPr marL="0" lvl="1" algn="ctr" defTabSz="914400" fontAlgn="base">
              <a:spcBef>
                <a:spcPct val="0"/>
              </a:spcBef>
              <a:spcAft>
                <a:spcPct val="0"/>
              </a:spcAft>
            </a:pPr>
            <a:r>
              <a:rPr lang="en-US" sz="1600" i="1" dirty="0">
                <a:solidFill>
                  <a:prstClr val="white"/>
                </a:solidFill>
                <a:latin typeface="Arial" panose="020B0604020202020204" pitchFamily="34" charset="0"/>
                <a:cs typeface="Arial" panose="020B0604020202020204" pitchFamily="34" charset="0"/>
              </a:rPr>
              <a:t>A collaboration between the Community Engagement and Research (CEAR) Core of the </a:t>
            </a:r>
            <a:r>
              <a:rPr lang="en-US" sz="1600" i="1" dirty="0" err="1">
                <a:solidFill>
                  <a:prstClr val="white"/>
                </a:solidFill>
                <a:latin typeface="Arial" panose="020B0604020202020204" pitchFamily="34" charset="0"/>
                <a:cs typeface="Arial" panose="020B0604020202020204" pitchFamily="34" charset="0"/>
              </a:rPr>
              <a:t>UPenn</a:t>
            </a:r>
            <a:r>
              <a:rPr lang="en-US" sz="1600" i="1" dirty="0">
                <a:solidFill>
                  <a:prstClr val="white"/>
                </a:solidFill>
                <a:latin typeface="Arial" panose="020B0604020202020204" pitchFamily="34" charset="0"/>
                <a:cs typeface="Arial" panose="020B0604020202020204" pitchFamily="34" charset="0"/>
              </a:rPr>
              <a:t> </a:t>
            </a:r>
            <a:r>
              <a:rPr lang="en-US" sz="1600" i="1" dirty="0" smtClean="0">
                <a:solidFill>
                  <a:prstClr val="white"/>
                </a:solidFill>
                <a:latin typeface="Arial" panose="020B0604020202020204" pitchFamily="34" charset="0"/>
                <a:cs typeface="Arial" panose="020B0604020202020204" pitchFamily="34" charset="0"/>
              </a:rPr>
              <a:t>CTSA </a:t>
            </a:r>
            <a:r>
              <a:rPr lang="en-US" sz="1600" i="1" dirty="0">
                <a:solidFill>
                  <a:prstClr val="white"/>
                </a:solidFill>
                <a:latin typeface="Arial" panose="020B0604020202020204" pitchFamily="34" charset="0"/>
                <a:cs typeface="Arial" panose="020B0604020202020204" pitchFamily="34" charset="0"/>
              </a:rPr>
              <a:t>and the </a:t>
            </a:r>
            <a:r>
              <a:rPr lang="en-US" sz="1600" i="1" dirty="0" err="1">
                <a:solidFill>
                  <a:prstClr val="white"/>
                </a:solidFill>
                <a:latin typeface="Arial" panose="020B0604020202020204" pitchFamily="34" charset="0"/>
                <a:cs typeface="Arial" panose="020B0604020202020204" pitchFamily="34" charset="0"/>
              </a:rPr>
              <a:t>UPenn</a:t>
            </a:r>
            <a:r>
              <a:rPr lang="en-US" sz="1600" i="1" dirty="0">
                <a:solidFill>
                  <a:prstClr val="white"/>
                </a:solidFill>
                <a:latin typeface="Arial" panose="020B0604020202020204" pitchFamily="34" charset="0"/>
                <a:cs typeface="Arial" panose="020B0604020202020204" pitchFamily="34" charset="0"/>
              </a:rPr>
              <a:t> Office of Regulatory Affairs, Human Research </a:t>
            </a:r>
            <a:r>
              <a:rPr lang="en-US" sz="1600" i="1" dirty="0" smtClean="0">
                <a:solidFill>
                  <a:prstClr val="white"/>
                </a:solidFill>
                <a:latin typeface="Arial" panose="020B0604020202020204" pitchFamily="34" charset="0"/>
                <a:cs typeface="Arial" panose="020B0604020202020204" pitchFamily="34" charset="0"/>
              </a:rPr>
              <a:t>Protections</a:t>
            </a:r>
            <a:endParaRPr lang="en-US" sz="2000" i="1" dirty="0" smtClean="0">
              <a:solidFill>
                <a:prstClr val="white"/>
              </a:solidFill>
              <a:latin typeface="Arial" panose="020B0604020202020204" pitchFamily="34" charset="0"/>
              <a:cs typeface="Arial" panose="020B0604020202020204" pitchFamily="34" charset="0"/>
            </a:endParaRPr>
          </a:p>
        </p:txBody>
      </p:sp>
      <p:sp>
        <p:nvSpPr>
          <p:cNvPr id="22" name="Subtitle 2"/>
          <p:cNvSpPr txBox="1">
            <a:spLocks/>
          </p:cNvSpPr>
          <p:nvPr/>
        </p:nvSpPr>
        <p:spPr bwMode="auto">
          <a:xfrm>
            <a:off x="228600" y="381000"/>
            <a:ext cx="8686800" cy="76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algn="ctr" defTabSz="914400" fontAlgn="base">
              <a:spcBef>
                <a:spcPct val="0"/>
              </a:spcBef>
              <a:spcAft>
                <a:spcPct val="0"/>
              </a:spcAft>
            </a:pPr>
            <a:r>
              <a:rPr lang="en-US" sz="3500" b="1" dirty="0">
                <a:solidFill>
                  <a:srgbClr val="5C92B5">
                    <a:lumMod val="50000"/>
                  </a:srgbClr>
                </a:solidFill>
                <a:latin typeface="Arial" panose="020B0604020202020204" pitchFamily="34" charset="0"/>
                <a:cs typeface="Arial" panose="020B0604020202020204" pitchFamily="34" charset="0"/>
              </a:rPr>
              <a:t>Training in Responsible Conduct </a:t>
            </a:r>
            <a:r>
              <a:rPr lang="en-US" sz="3500" b="1" dirty="0" smtClean="0">
                <a:solidFill>
                  <a:srgbClr val="5C92B5">
                    <a:lumMod val="50000"/>
                  </a:srgbClr>
                </a:solidFill>
                <a:latin typeface="Arial" panose="020B0604020202020204" pitchFamily="34" charset="0"/>
                <a:cs typeface="Arial" panose="020B0604020202020204" pitchFamily="34" charset="0"/>
              </a:rPr>
              <a:t>of     Research </a:t>
            </a:r>
            <a:r>
              <a:rPr lang="en-US" sz="3500" b="1" dirty="0">
                <a:solidFill>
                  <a:srgbClr val="5C92B5">
                    <a:lumMod val="50000"/>
                  </a:srgbClr>
                </a:solidFill>
                <a:latin typeface="Arial" panose="020B0604020202020204" pitchFamily="34" charset="0"/>
                <a:cs typeface="Arial" panose="020B0604020202020204" pitchFamily="34" charset="0"/>
              </a:rPr>
              <a:t>in the Community</a:t>
            </a:r>
            <a:endParaRPr lang="en-US" sz="3500" dirty="0" smtClean="0">
              <a:solidFill>
                <a:srgbClr val="5C92B5">
                  <a:lumMod val="50000"/>
                </a:srgbClr>
              </a:solidFill>
              <a:latin typeface="Arial" panose="020B0604020202020204" pitchFamily="34" charset="0"/>
              <a:cs typeface="Arial" panose="020B0604020202020204" pitchFamily="34" charset="0"/>
            </a:endParaRPr>
          </a:p>
        </p:txBody>
      </p:sp>
      <p:pic>
        <p:nvPicPr>
          <p:cNvPr id="4100" name="Picture 4" descr="http://ceblog.s3.amazonaws.com/wp-content/uploads/2013/05/user-experienc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3733800"/>
            <a:ext cx="2828925" cy="17963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62223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228600"/>
            <a:ext cx="8686800" cy="6400800"/>
          </a:xfrm>
          <a:prstGeom prst="rect">
            <a:avLst/>
          </a:prstGeom>
          <a:solidFill>
            <a:schemeClr val="accent6">
              <a:lumMod val="60000"/>
              <a:lumOff val="4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fontAlgn="base">
              <a:spcBef>
                <a:spcPct val="0"/>
              </a:spcBef>
              <a:spcAft>
                <a:spcPct val="0"/>
              </a:spcAft>
            </a:pPr>
            <a:endParaRPr lang="en-US" sz="2800" dirty="0" smtClean="0">
              <a:solidFill>
                <a:prstClr val="white"/>
              </a:solidFill>
              <a:latin typeface="Arial" panose="020B0604020202020204" pitchFamily="34" charset="0"/>
              <a:cs typeface="Arial" panose="020B0604020202020204" pitchFamily="34" charset="0"/>
            </a:endParaRPr>
          </a:p>
          <a:p>
            <a:pPr defTabSz="914400" fontAlgn="base">
              <a:spcBef>
                <a:spcPct val="0"/>
              </a:spcBef>
              <a:spcAft>
                <a:spcPct val="0"/>
              </a:spcAft>
            </a:pPr>
            <a:endParaRPr lang="en-US" sz="2800" dirty="0">
              <a:solidFill>
                <a:prstClr val="white"/>
              </a:solidFill>
              <a:latin typeface="Arial" panose="020B0604020202020204" pitchFamily="34" charset="0"/>
              <a:cs typeface="Arial" panose="020B0604020202020204" pitchFamily="34" charset="0"/>
            </a:endParaRPr>
          </a:p>
          <a:p>
            <a:pPr defTabSz="914400" fontAlgn="base">
              <a:spcBef>
                <a:spcPct val="0"/>
              </a:spcBef>
              <a:spcAft>
                <a:spcPct val="0"/>
              </a:spcAft>
            </a:pPr>
            <a:endParaRPr lang="en-US" sz="2800" dirty="0" smtClean="0">
              <a:solidFill>
                <a:prstClr val="white"/>
              </a:solidFill>
              <a:latin typeface="Arial" panose="020B0604020202020204" pitchFamily="34" charset="0"/>
              <a:cs typeface="Arial" panose="020B0604020202020204" pitchFamily="34" charset="0"/>
            </a:endParaRPr>
          </a:p>
          <a:p>
            <a:pPr marL="457200" indent="-457200" defTabSz="914400" fontAlgn="base">
              <a:spcBef>
                <a:spcPct val="0"/>
              </a:spcBef>
              <a:spcAft>
                <a:spcPct val="0"/>
              </a:spcAft>
              <a:buFont typeface="Arial" panose="020B0604020202020204" pitchFamily="34" charset="0"/>
              <a:buChar char="•"/>
            </a:pPr>
            <a:endParaRPr lang="en-US" sz="2800" dirty="0" smtClean="0">
              <a:solidFill>
                <a:srgbClr val="5C92B5">
                  <a:lumMod val="50000"/>
                </a:srgbClr>
              </a:solidFill>
              <a:latin typeface="Arial" panose="020B0604020202020204" pitchFamily="34" charset="0"/>
              <a:cs typeface="Arial" panose="020B0604020202020204" pitchFamily="34" charset="0"/>
            </a:endParaRPr>
          </a:p>
          <a:p>
            <a:pPr defTabSz="914400" fontAlgn="base">
              <a:spcBef>
                <a:spcPct val="0"/>
              </a:spcBef>
              <a:spcAft>
                <a:spcPct val="0"/>
              </a:spcAft>
            </a:pPr>
            <a:r>
              <a:rPr lang="en-US" sz="2000" dirty="0" smtClean="0">
                <a:solidFill>
                  <a:prstClr val="black"/>
                </a:solidFill>
                <a:latin typeface="Arial" panose="020B0604020202020204" pitchFamily="34" charset="0"/>
                <a:cs typeface="Arial" panose="020B0604020202020204" pitchFamily="34" charset="0"/>
              </a:rPr>
              <a:t/>
            </a:r>
            <a:br>
              <a:rPr lang="en-US" sz="2000" dirty="0" smtClean="0">
                <a:solidFill>
                  <a:prstClr val="black"/>
                </a:solidFill>
                <a:latin typeface="Arial" panose="020B0604020202020204" pitchFamily="34" charset="0"/>
                <a:cs typeface="Arial" panose="020B0604020202020204" pitchFamily="34" charset="0"/>
              </a:rPr>
            </a:br>
            <a:endParaRPr lang="en-US" sz="2000" dirty="0" smtClean="0">
              <a:solidFill>
                <a:prstClr val="black"/>
              </a:solidFill>
              <a:latin typeface="Arial" panose="020B0604020202020204" pitchFamily="34" charset="0"/>
              <a:cs typeface="Arial" panose="020B0604020202020204" pitchFamily="34" charset="0"/>
            </a:endParaRPr>
          </a:p>
        </p:txBody>
      </p:sp>
      <p:sp>
        <p:nvSpPr>
          <p:cNvPr id="6" name="Subtitle 2"/>
          <p:cNvSpPr txBox="1">
            <a:spLocks/>
          </p:cNvSpPr>
          <p:nvPr/>
        </p:nvSpPr>
        <p:spPr bwMode="auto">
          <a:xfrm>
            <a:off x="228600" y="381000"/>
            <a:ext cx="8686800" cy="76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defTabSz="914400" fontAlgn="base">
              <a:spcBef>
                <a:spcPct val="0"/>
              </a:spcBef>
              <a:spcAft>
                <a:spcPct val="0"/>
              </a:spcAft>
            </a:pPr>
            <a:r>
              <a:rPr lang="en-US" sz="3500" b="1" dirty="0" smtClean="0">
                <a:solidFill>
                  <a:srgbClr val="5C92B5">
                    <a:lumMod val="50000"/>
                  </a:srgbClr>
                </a:solidFill>
                <a:latin typeface="Arial" panose="020B0604020202020204" pitchFamily="34" charset="0"/>
                <a:cs typeface="Arial" panose="020B0604020202020204" pitchFamily="34" charset="0"/>
              </a:rPr>
              <a:t>User Experience and Design Process</a:t>
            </a:r>
            <a:endParaRPr lang="en-US" sz="3500" dirty="0" smtClean="0">
              <a:solidFill>
                <a:srgbClr val="5C92B5">
                  <a:lumMod val="50000"/>
                </a:srgbClr>
              </a:solidFill>
              <a:latin typeface="Arial" panose="020B0604020202020204" pitchFamily="34" charset="0"/>
              <a:cs typeface="Arial" panose="020B0604020202020204" pitchFamily="34" charset="0"/>
            </a:endParaRPr>
          </a:p>
        </p:txBody>
      </p:sp>
      <p:sp>
        <p:nvSpPr>
          <p:cNvPr id="7" name="AutoShape 4" descr="data:image/jpeg;base64,/9j/4AAQSkZJRgABAQAAAQABAAD/2wCEAAkGBxQTEhUUExQVFRQVFBQVGBUUFBcXFRQUFRUWFhQUFBQYHCggGBolGxQUITEhJSkrLi4uFx8zODMsNygtLisBCgoKDg0OFxAQGiwkHCQsLCwsLCwsLCwsLCwsLCwsLCwsLCwsLCwsLCwsLCwsLCwsLCwsLCssLCwsLCwsLDcsLP/AABEIALcBEwMBIgACEQEDEQH/xAAcAAAABwEBAAAAAAAAAAAAAAAAAgMEBQYHAQj/xABMEAABAwICBgYFBgsGBgMAAAABAAIDBBESIQUGMUFRYQcTInGBkTJCobHRFCNSU3LBFRYXJGJzgpKys/AzVJPC0uE0Q2Oio+IlRIP/xAAZAQADAQEBAAAAAAAAAAAAAAAAAQIDBAX/xAAlEQEBAAEDBAIDAQEBAAAAAAAAAQIDERITITFRQWEEMvAisYH/2gAMAwEAAhEDEQA/AHsK46NSFPAFyeFNx2IuRgRHxJw7alMCbPY1hjTqJmaMxiU2JjYrGUpTszKJBmnUQWWbp0P2OqQZJ9GE0pRkn0YyUx1UAEoAuAIwVEMEYBcARwgAAjWQC6gBZBBdQAQQTLTWlY6WJ0sps1u4ek47mtG85IB49wAJJAAzJJsAOJJ2Kp6U6RqCE260yuF8oWl4y/Tyb7VlOt+us1a6zjgiHoxNPZ5Fx9Y9/gqrK5AbE/pig9WmmPe+MHyBKWpel+kPpwzs52Y8ex1/YsUSbnID0roTW+jqzhhmaX/VvBY89zXAYvC6myF5PjmIINyCMwQbEEbDfcVrvRp0hGRzaSrddxyimO1x3Ryc+Dt+w57QNQIRC1KuTeaWyZG9S3gkAxOmJOUWSUiqqGyaPj5KUqhcKIkkKCCjp2udntCdS0xGxN6B4xd6moxkg0Gb8EFNmIIIIxiXHtQiCUfZabOJGvjzS0cSPM1dhCEEpI0URp+2O6ApkxsRgCcsalKaHNHkbmoznZv+PLyKUoT6MZJpSjJPY9izjqoBGC4jBUQwRgihHCA6F1AIIALqAQQAVJ6TKZs8TY8RDmOLhwN22sfNXYmwvwzVD07N1ryeG5TnltGmnjyrGtKaLfEbEbjY7jbgo8NPuV51lixP4ho2d20KoStwnxFs990Y5bwZ47U0BO47Df7vFJOSrja/NJufdUzJlHieQQQbEEEEbQQbgjmuALhTJ6T1L098roYpnWx2LJLfWMNnHxyPipAZm6zroOnL4qqHc2SOT/EaWn+UFp7aYhKqhMBEeE66pFdEgI2RiiqqlzVhdCkJ6O6ArbmW2KVoqnE2+8bUJdGFJ02j3Mcc8ikEiCuJDq3LiZIoaThw4jPEBxL2+wDNQenNeaeGN3UyCSbLC0xvwXvtJItYKhM6O66/oMGRz6weWS5H0e15veMCwvm8do8Bbetrhn6csunPlYzp4iOCSKbHJMyZ1TJISepkZcsDW7GttYAWzURobX2r66IPc17XOAc3AAbE2sCN6Ys1G0hZx6gjZcY23d3C+aQGqFc0g/JpARmCMORHDNTMcp8LuWnfmPQMbeCM+KwusFrZtJU4DpJJ2DZcv3pszWuudYfKJTuAuM88tyq3bzEzCWdq9FUTAQkq1lisVo5tMOjdIx8wYwgG7gDc7LA7dqXqWaZb1mKR/wA0wPf22nsuFxbLPYlljllPCscscb5jY6YZJ4zYsF0ZpTSkzZHRzPIibiddzRlyG85KTx6aFx1jso+t9NnoeW3komnl6XdbCdrW0LoWFaS03pWDB1krh1jcbbFpy52CNpLTmloBGZJXASNxNthOXPgUdPL0fVw9t2CMFg+itP6VqC4RSkljS83wjIJj+O+kfr3eTUcKOePjd6IQXnj8eNI/Xu8mofjzpH68+TUcafOPRC6vO349aR+uPk1PaPWXS8rC+N7nBpANg29+5HG+iupj7b29twRxFsuazGacRzSQGTrC1xAccnZbnjjzUXqZp3SE1WWTzFrImGR7SGgvsQGMvzJ8geKsscTHte54GPrXHFv2An3rHU28V06O/mIuooWyC+/+rKnab0EWnIK+EhosNqZ15a2J8jzsaTnmA0brbyVjMtnRceTKamnzIuAc7j3Jg+MhaBpamZLQxyPzcDcOwhrhiI7NgBlY5KqVNEWi4zHtW2Ge7nz0rEUFxyUljKSMZWjGtd6AIHfnb/VPUsB4uHWOPsc3zWuqo9E9NEzRkJiFi/E6Qna6UOLXk8uyAOQCtxTIUopRyilIEyk3JQojkGSckXJdySegEUF1BAQrGz/UjwkHwSzTN9SfB4Um1juIR42PG2y7+byZh91GiSX6l37zfig6eT6mTzb8VLAP5IzAbdq1+SXNXD7Zp0kPc6lOJjm2e3N1ufBZdocfPwg7DNGPAvAWx9KRvROytZ7Pesc0R/bw/ro/5jVjqXfKOnQn+LHqCHRMYBsDY2uNx8EsdFRm9xfELHmOBUiwZDuR7LS51EwiJj0LC29mAXyNgMxzS0ejYxmG7reHBSNkAEudHCI+XRsb22cwWtbYNnBRFTqPRyWxxl2EWF3uyHAZq0WQsjnRdOVVabUOijJLIi0kEGz3Zg7tqQ/Jvo76gfvO+KuVlyyXOjpyKd+TjR393H7zvijfk60f/d2+Z+KuFlyyOdHCKh+TvR/93b5n4pxSaoUsN+riw322JsVZiEVwVTOldOMA16hEWlWtZcNcYLgE5gvsQeWSs9YWwghhyxPdbPLFmAPABQHSeLaWZ/8Agf8AyKS1hxMlcHANJOwCw5EciLFcmv5ru/Fv+YbMmO0pvUTRyG0rrAWIBvYkbjhTCursKj4a27guPavQ5SJHSWKchrA4RNN+0LYiNlm7bDPbxUfVxAAhTgku1QtZmbAFxJsANpO4BPGXcZ2bK9UQ2Kbub/W5XSbVcMbeolwyb4I2h7233SvLgGH9EXPcj0lOyLOKnjLxskqXGa3NsTcDAedj3ldUntxWz4aJ0RPZ+DWNa4Oc18mMfRc5xcB3YS3PvV0WQ6s61z002KqkLoXDCWtia1rOD24W3y4XORWr0FYyaNssbsTHi7XDeNnvumgqVwoxRSgEyiOSjkQpGRck3JVyScgE0ECggA1nMpUM5lN4w2/NKhjMz8V2PNLBnNGDbJEMbzSsYG5KmpPSg0/IX32YmfxBYrox1pojwmjPk9pW2dJrPzGTO+bMv2gsQoz84z9Yz+ILLPzG+j+tevIjkO4JQJKD0W9w9yVV0o6uLqCRuXXVyy6gguhdCy5ZAduguALqA4URyUKIU4KwbpVf/wDKs5CD+YVZOlA9X1Upb2SzDjtkHbg47jbYq10sC2lGfZh/mFbXE0FgBAILRcEXBy4LHVn+q30LtjK8yzVjpnWjDnuPqsBc7ybmlfwbUROb10MsWP0esY5mLuuOa9LxRNaLNAaODQAPIJjp7RDKqExvyN8TXWzY8bHD2g8iVlxjfnd2KwmzbFTuiqTqIxNa08ovFf8A5MJyE3J7vV4DPaVHVmj3xz9S9oxBxu07HBudz+hsJO8Zb04rqpxJs4lx2vdtPGwOwJY47K1M9+xCRo2A5D2neUm8N4ps5x4pN8tjn5qmRx1tladVtazCGxOAMQOQAsWXNza3Mk2VNfILb/BItqN4QG2/jDBa/WNseaS/Gan+sb5hZEHtlaWu8+HMKOZoGUmwIOaZNuOsUH1jfMJxBXsf6LgfFY5TaqvuOseGeSlYNHvp82VOzdkntRu1MlJPULqvpbr4rk3c02NuKl3FI3EEUlBAdbNwafJLtmHA+STic7eB5pVpdwC7HnR1sg3BHa66K3FyRmk70jU3pLw/IZbbez/EFhVOe237bfeFu/SP/wADMLbhn+0Fg0Z7Q+0Pes8/MbaPivX9L6Dfsj3JZN6I/Ns+y33BOFVKeAQQQSMFxdQQAQQXEB1AILgQTpRHI5RHIgrBel/LSbPsRfzCtrpT2G/ZHuWJ9NWVe0/9Jp8nFTVJrrOI25D0R7ljrZTHLu6PxsLlj2+/+1q90hXVjIo3yPNmMaXE8gLrNfx3n+iPNRWsuss1VCKc2aJpGtNt7R2n+wLKakvaN8tPKTem40lJO+Spf/a1LrMH1cA9Bo8M/EJOZwvhGwe070VsoAc4fq2chvPl70k54Y2+85Ae8qmZOR2aQebiyMRlc7UhIbIBu6XCeXuRJZADcG43jhzXKo7/ADCj3Ps4cDlfi0oCRZPhNxs2jxUjNUPdHeN2F4zHC/A8v9uCgY3ZW4EhSFBLY2OwoCB0hpqeU/OPNxlll5pj17z6zj+0VaqrRjHOLiMzt58/FJM0cwG9tiV1JFzStm8aZ0YUXVUbSb4nnEb81cMSzDR2nakMAijJaMsk5/D1b9S5HIcK0S6Czr8O131TvJBHIcK0lofxCUwOPrJFjOZ8UcgDf35rueUWa08UZo4m6TaG8fajttuSNVukAONDPsth9xCwAbfFegdfG/mU+Z9A5eIXn07fFZ5+Y20fFevtHH5qP7DfcE5TPRZ+Zj/Vs/hCd3VUTwMguXXUjBBcuggOriCCCBBBC6ABRCjEohThVg/Tf/xrP1I/iKZ0x7DfshPenEfnkZ4w/wCZR1K75tvcFyfl+f707vwf1v8AfNLkpu5/zoP0InEfakcGj2NPmlHFMJ5sM2f1bT+5c+8jzWGl5dOv+p2ZBjw+qwZ9+/23SlgTc+A4DcFCRzklrR6T+27u3D3+amWRBoxOOXvXQ5AkKZSuS8hBJN/BISt4IBhM7iouoeQC0ccvFSU5t8FF1RseW5AOYH7e9O4n2UZA5PGuQE5E/EOdvZu+8JNxTOkqLFp72n3hPZRw2LLUny6NG+YlNFa0vp2YGsaRfaU5Ovs31bVWHBJImVO4xavx7m+g1BVNdT5UcI3iMt/3SzXN4exZe7pXbup3eMjR7giP6WXbqdvjKfuavR5Y+3i8M/TVsQ4exHY7ksk/Ku/L5pgG/MnySL+lOY3s1o4Ze/NK5Y+z4Z+l615Lfkc/HAVgEm9W3SuvFRUMdG4jC7I2buVVMTtzT5FY55S3s30cLjvu9U6F0tD8nhJlZ/ZM9YfRHNOJNYKZu2eId72/FeVY4X7o3nwKWNPKbfNFX1MS6WT01JrjQt21UP8AiNTWTpB0e3bVR+Bv7l58ptA1LgHindh9K9srDMlN/kr3uOENzJsN5z4KepD6WXt6Bl6T9Gj/AOwD3MefcE1k6W9HDZI890T/AILIqfUesc3FhjaD9J1vYoh1DZ5YZWYgbEAXz4BLqT0rpX22qTpjoBsEx7oz96bSdNNL6sE5/ZaP8yzJ+rUrHhkjiw2vmzd5oz9W7C5mPg1HV+h0fu/3/jQZOmuP1aWbxLB96bydNLvVo3eMg+CjNC9GrZ4xIah4B3ABSsfRRB608p8QEuqfRM5emao3UjR3yf8AqmU3TBWHZBE39px+5WOLospBtdKe9ydM6NaEbWOPe4o61Po4/wBuyHWfWGatkEk+EFrcIDdlrqYo3fNt7gtOj6P6Ef8AJB7yVIR6q0wFhGABussNXfN0aNmn2ZMSorT1w5pG+Jzfh7WrcfxVp/oDyWadKOiWxyYGCw6trhyNyD7VOGFxq9TUmU2VfQEF3ySOyDcLPIBTAbiOJ2zcOA3JLQlPihDtjbkuPF+y3knxstWJvKByUfUDhkpGU8kwn7kgjpb8b96i6/aFJzlR1eLkeKAThdsTsFM4AnQKBC4PZPKxUrTy4m+F/Pb7bqIZv5g/H7lJasuaZY2P9AyNafsvNr+BsUspvFYXa7uSBJLU36jU/PzKQfqLT8T5rPjW3UjMrILRzqNB9I+a6nxpdSM6o9Xo7Stma+OaIm7MWRbbsuB3g8UnV6PijY2QMu0izjcnC9w7Hhl7VYekCqZI4PjD8bW2xhpALTta6+0KMpNA9bGDJI7DhuGNyAy38VrK57FVkqLBuFrOfZ3rR9WKCnlgY8xMxWzNt6zOePDs4keRUzoqnu2z6h0Ite18iOSZNGm+SRFocI24jYZBRtVp6ka6wc3wGSqMzqNm+SocPpOOFMWwvqDaGMNA4ZBILs6viLTIXtAcLNF9yg56oOezCcXa2D2LkGhmNiGNjjIPK/JNaelAe2983DYdgvsQbSKTRNUaVrDUCNjYzkxuZAGwuKZ6jaMhfTiSR+EtklG0AizlYaXREfU+v6B9d3DvUT0Y0bDTyOc0F3XvFyL2tayk0pV0UUzHRxBzi4W6wk2bzB3rMq3RApXOZiLiHZu37ti3JoA2ZLL9M0jJa1zH3DC/tYdtrZ2RCpfXCRzpozd2cbfaVHaXYWgA8leq2no3hsoDi0DCMV/V5eCrmsTYJGOcwOxNAzN7WQqrjqS780Z3fep66qWr1Z1WjusFrsYSOGSg9U+ko1VQyF8bWBwyN73dwTgaVdAlcbK0NcSCbDYFnendPVLw/wCTU9UJL2bdnZ780tw0UFGBVF1D/ChlcKyNwjLeyThFnX5FaA2kdyTAgKzXpih/sn/oOb5H/dab1BVG6WKUmBjrbC4eYB+4oJn+qjfzYlwv864i+zY0bN+xOaifnbyCZ6vkGAM7RcHO7LcgATtce+48FJx6IJ3tb3C580rlJ5Vjhll4RU0w4+9MKiYf1dWCp0SGj0yfAKInof0j7Pgp6kadHJDzS8D7Uzqc7eKkaimtwPgoqocMVhu96qWVnljcfIrDmnTCmpSzCmku05hcheWuy239u72opKJKc7oD0FFN1sTJAfTY1/7wB+9IPhPEplqPVdZQwn6LSz9xxA9llMOSUZCLmgnKCQZvruMIeL4nFu3ee4cEpq9oiqqI2iNoiYGgY5N/cFx08Ukgkkfdw2WDbAdysUOsga2wkIAH0Wpptm7J9aNCy0knVS2JzIc30XAncj0VPCWgvcb2GRva6mdc64VDgblxHEKIZSjDe4CqJtd0rHAx8bWXtljcDcd7U60HpFnWloaMIJc1wyvbeRv2pvDTRgZkO7syj01KGuxBthzFiUwtVbpGOVvzYztnZV1sTusbkfSHvT6haxly1tr7czZPPljBtIHeVJtFoZ29SLkej9yrvRpUtEUzS4Aid2V+IGaqOsekw9sIa7ZKLgO2i28BVWgn6upjcSQGyAm3AFEhvRonbxCzmvqANIHZt+5P9HaajmBLCbDecveqzpNmKpxg5g5G+SUFjQzVM6kNBG0581X9NdqJzWC7iLZKI69zGl8kgDNw4kpzDXtw5CTyA9l7qcs9vDXDT5eUtSVzI9HmB5Ikc1zQLXtfiQs+0fqs5kjHGXsg3uy7XgjZa4srG+cucLjLin0TAp6my+jKntE62QwDAYpj+k9+InnmpQa+U/1cgP7Pvuqe1oc7DlbgnTtGwk2AvzuR7kch0/pZPyhU28Sj93/UkXdI1OPVl/7fioVmqcDjc3/fKa6Q1Kacoy5vPFf2FPdPGJx3ShCDbq5Ld7b+SYaz6409ZTmNokD8TXAODbbwcweDj5KEh6Oc8UtR2eDGWPmSfcpqm0LR04yZjcPWecR9uQVbp47qpqvJgErTtxA+FlZI3ZXTPSEUZeXtBDrWFsgO8b0GVNm2WWffu6NKbdhqp91DVQTqaouo6smUSNbUXWvUA7Mk81LVsm1RF1vhHHq3uMlI0kjtK0YlSUWTYhdcOwpG1HokrMVPLGdrJA4dz2/FpV0e5ZN0VV+CrdGTlLG4ftM7Y9getTlkHFKqjuJdTcyc0Ehswr8EubtcW911K6Ipi4gGoLW8XuFviq2XP3l3muiWQbHPA5EhaITOnpsD8LXtkA9ZosPaEm2Xsh1gTbeokyPPrOPeSu4H8T5o2JJs0hINwCeUlW9xsbnk0XyUAYn80tEJRsc4dziPcmWywSTDYQfE5plPPF6wHvTeDRrnZuec9w396eRaPY3dc880Azp6Y1DiImC7RewyJG8gAXNk4o6R0UmJxF7Fpa5u4/a2HnZSWiqh0U0b2Rh7mkkNvbFdpBF92RKfaR1rqDkaQAcC8PHk5tkpT2MY65zfRsO4XR4JmFxdMXYQCcrXc71W8hfemMmmyfTooj3Yoz/4y1OKCeKY4BSva8+iG1Ds8rm3WNI3bynuJO5xJXtZZ+JsjiA5rGnsQ3Gxx3uF/PZxUfNp+QPsCLbT2dnLan8ugJGgnqZmNDbl3WROsALnIMBKr9TACeyfuv7FnMI2upksMWtTCAJG2dx3d6cnSzS27T5ZhVA0/HD5puwAZiTD3E5+Sm6U+FTXvyuI0qWm5J+F05pdOG+TgRwKpDHvdtfYd90vC6Nmwknib+4JdNXWrRItYXN2qTpdYrjas3jrCRkQ4cNhSXy7CciQeBU8arnGqy6Wxb1F1U98wVS6fTzhtUhFptp3qbKvHLH4SNRWkbQmny1FfXNK7HI0ncUj3cdKo+snyS2kqsA2UJUT3V44oyyJVsvZTRhXauTck41tJ2cuV3pYoNQui3TIqCgCiAoEoM50NWdTURyfQkaT9m9newla/NpBu5wWJybVYqasc6Npvut5ZIpRoJ0h+kEFn/yl3FBI90CKptrXI5EfeEX5SP6/ruXEFaANUN39f1kh8u5IIIBWLSpuAR2bjEG5EjfYm+fgtG1Y1d0bWODI6ipEuHEWPYy9hts4Nw70EEqF8pujuia0NLZHEDN3WEF3MgZeSMejuhPqyf4rkEFO9DtP0eUTSHBshI3mVydHUaiO2Nx75X/FBBANzqhQAkfJzcf9V/8AqSM+o1BJbFR3tsvM/wD1rqCi2tOxFvRtQbqIf48n+tOIOj6iabiiiP23vePJziuIJyfaeSVpNXIY846SjYeIhbfzw3TqbRTXua6SGmcW5AmFriBwBLcl1BHEcjXSWplBO20tNDtvijZ1Tr7T22WPtVH0v0MQuc51PUOjBzDJG4w3kHXBt33QQVFvVYruiqsivhEcg4teGnydZVqu1VnjDi+OwbtONhtu3OQQUXKytce8RJoT/RXDTu4oIKtxsTNW5psDdKx6UcEEFXGI5VwVJdmSk5ZrbEEEbDem7ilI1xBNJVhXCuoIAAoEoIJGJIck/wBET7W+P3H7kEEyPyVxBBSb/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fontAlgn="base">
              <a:spcBef>
                <a:spcPct val="0"/>
              </a:spcBef>
              <a:spcAft>
                <a:spcPct val="0"/>
              </a:spcAft>
            </a:pPr>
            <a:endParaRPr lang="en-US">
              <a:solidFill>
                <a:prstClr val="black"/>
              </a:solidFill>
              <a:latin typeface="Arial" charset="0"/>
            </a:endParaRPr>
          </a:p>
        </p:txBody>
      </p:sp>
      <p:sp>
        <p:nvSpPr>
          <p:cNvPr id="8" name="AutoShape 6" descr="data:image/jpeg;base64,/9j/4AAQSkZJRgABAQAAAQABAAD/2wCEAAkGBxQTEhUUExQVFRQVFBQVGBUUFBcXFRQUFRUWFhQUFBQYHCggGBolGxQUITEhJSkrLi4uFx8zODMsNygtLisBCgoKDg0OFxAQGiwkHCQsLCwsLCwsLCwsLCwsLCwsLCwsLCwsLCwsLCwsLCwsLCwsLCwsLCssLCwsLCwsLDcsLP/AABEIALcBEwMBIgACEQEDEQH/xAAcAAAABwEBAAAAAAAAAAAAAAAAAgMEBQYHAQj/xABMEAABAwICBgYFBgsGBgMAAAABAAIDBBESIQUGMUFRYQcTInGBkTJCobHRFCNSU3LBFRYXJGJzgpKys/AzVJPC0uE0Q2Oio+IlRIP/xAAZAQADAQEBAAAAAAAAAAAAAAAAAQIDBAX/xAAlEQEBAAEDBAIDAQEBAAAAAAAAAQIDERITITFRQWEEMvAisYH/2gAMAwEAAhEDEQA/AHsK46NSFPAFyeFNx2IuRgRHxJw7alMCbPY1hjTqJmaMxiU2JjYrGUpTszKJBmnUQWWbp0P2OqQZJ9GE0pRkn0YyUx1UAEoAuAIwVEMEYBcARwgAAjWQC6gBZBBdQAQQTLTWlY6WJ0sps1u4ek47mtG85IB49wAJJAAzJJsAOJJ2Kp6U6RqCE260yuF8oWl4y/Tyb7VlOt+us1a6zjgiHoxNPZ5Fx9Y9/gqrK5AbE/pig9WmmPe+MHyBKWpel+kPpwzs52Y8ex1/YsUSbnID0roTW+jqzhhmaX/VvBY89zXAYvC6myF5PjmIINyCMwQbEEbDfcVrvRp0hGRzaSrddxyimO1x3Ryc+Dt+w57QNQIRC1KuTeaWyZG9S3gkAxOmJOUWSUiqqGyaPj5KUqhcKIkkKCCjp2udntCdS0xGxN6B4xd6moxkg0Gb8EFNmIIIIxiXHtQiCUfZabOJGvjzS0cSPM1dhCEEpI0URp+2O6ApkxsRgCcsalKaHNHkbmoznZv+PLyKUoT6MZJpSjJPY9izjqoBGC4jBUQwRgihHCA6F1AIIALqAQQAVJ6TKZs8TY8RDmOLhwN22sfNXYmwvwzVD07N1ryeG5TnltGmnjyrGtKaLfEbEbjY7jbgo8NPuV51lixP4ho2d20KoStwnxFs990Y5bwZ47U0BO47Df7vFJOSrja/NJufdUzJlHieQQQbEEEEbQQbgjmuALhTJ6T1L098roYpnWx2LJLfWMNnHxyPipAZm6zroOnL4qqHc2SOT/EaWn+UFp7aYhKqhMBEeE66pFdEgI2RiiqqlzVhdCkJ6O6ArbmW2KVoqnE2+8bUJdGFJ02j3Mcc8ikEiCuJDq3LiZIoaThw4jPEBxL2+wDNQenNeaeGN3UyCSbLC0xvwXvtJItYKhM6O66/oMGRz6weWS5H0e15veMCwvm8do8Bbetrhn6csunPlYzp4iOCSKbHJMyZ1TJISepkZcsDW7GttYAWzURobX2r66IPc17XOAc3AAbE2sCN6Ys1G0hZx6gjZcY23d3C+aQGqFc0g/JpARmCMORHDNTMcp8LuWnfmPQMbeCM+KwusFrZtJU4DpJJ2DZcv3pszWuudYfKJTuAuM88tyq3bzEzCWdq9FUTAQkq1lisVo5tMOjdIx8wYwgG7gDc7LA7dqXqWaZb1mKR/wA0wPf22nsuFxbLPYlljllPCscscb5jY6YZJ4zYsF0ZpTSkzZHRzPIibiddzRlyG85KTx6aFx1jso+t9NnoeW3komnl6XdbCdrW0LoWFaS03pWDB1krh1jcbbFpy52CNpLTmloBGZJXASNxNthOXPgUdPL0fVw9t2CMFg+itP6VqC4RSkljS83wjIJj+O+kfr3eTUcKOePjd6IQXnj8eNI/Xu8mofjzpH68+TUcafOPRC6vO349aR+uPk1PaPWXS8rC+N7nBpANg29+5HG+iupj7b29twRxFsuazGacRzSQGTrC1xAccnZbnjjzUXqZp3SE1WWTzFrImGR7SGgvsQGMvzJ8geKsscTHte54GPrXHFv2An3rHU28V06O/mIuooWyC+/+rKnab0EWnIK+EhosNqZ15a2J8jzsaTnmA0brbyVjMtnRceTKamnzIuAc7j3Jg+MhaBpamZLQxyPzcDcOwhrhiI7NgBlY5KqVNEWi4zHtW2Ge7nz0rEUFxyUljKSMZWjGtd6AIHfnb/VPUsB4uHWOPsc3zWuqo9E9NEzRkJiFi/E6Qna6UOLXk8uyAOQCtxTIUopRyilIEyk3JQojkGSckXJdySegEUF1BAQrGz/UjwkHwSzTN9SfB4Um1juIR42PG2y7+byZh91GiSX6l37zfig6eT6mTzb8VLAP5IzAbdq1+SXNXD7Zp0kPc6lOJjm2e3N1ufBZdocfPwg7DNGPAvAWx9KRvROytZ7Pesc0R/bw/ro/5jVjqXfKOnQn+LHqCHRMYBsDY2uNx8EsdFRm9xfELHmOBUiwZDuR7LS51EwiJj0LC29mAXyNgMxzS0ejYxmG7reHBSNkAEudHCI+XRsb22cwWtbYNnBRFTqPRyWxxl2EWF3uyHAZq0WQsjnRdOVVabUOijJLIi0kEGz3Zg7tqQ/Jvo76gfvO+KuVlyyXOjpyKd+TjR393H7zvijfk60f/d2+Z+KuFlyyOdHCKh+TvR/93b5n4pxSaoUsN+riw322JsVZiEVwVTOldOMA16hEWlWtZcNcYLgE5gvsQeWSs9YWwghhyxPdbPLFmAPABQHSeLaWZ/8Agf8AyKS1hxMlcHANJOwCw5EciLFcmv5ru/Fv+YbMmO0pvUTRyG0rrAWIBvYkbjhTCursKj4a27guPavQ5SJHSWKchrA4RNN+0LYiNlm7bDPbxUfVxAAhTgku1QtZmbAFxJsANpO4BPGXcZ2bK9UQ2Kbub/W5XSbVcMbeolwyb4I2h7233SvLgGH9EXPcj0lOyLOKnjLxskqXGa3NsTcDAedj3ldUntxWz4aJ0RPZ+DWNa4Oc18mMfRc5xcB3YS3PvV0WQ6s61z002KqkLoXDCWtia1rOD24W3y4XORWr0FYyaNssbsTHi7XDeNnvumgqVwoxRSgEyiOSjkQpGRck3JVyScgE0ECggA1nMpUM5lN4w2/NKhjMz8V2PNLBnNGDbJEMbzSsYG5KmpPSg0/IX32YmfxBYrox1pojwmjPk9pW2dJrPzGTO+bMv2gsQoz84z9Yz+ILLPzG+j+tevIjkO4JQJKD0W9w9yVV0o6uLqCRuXXVyy6gguhdCy5ZAduguALqA4URyUKIU4KwbpVf/wDKs5CD+YVZOlA9X1Upb2SzDjtkHbg47jbYq10sC2lGfZh/mFbXE0FgBAILRcEXBy4LHVn+q30LtjK8yzVjpnWjDnuPqsBc7ybmlfwbUROb10MsWP0esY5mLuuOa9LxRNaLNAaODQAPIJjp7RDKqExvyN8TXWzY8bHD2g8iVlxjfnd2KwmzbFTuiqTqIxNa08ovFf8A5MJyE3J7vV4DPaVHVmj3xz9S9oxBxu07HBudz+hsJO8Zb04rqpxJs4lx2vdtPGwOwJY47K1M9+xCRo2A5D2neUm8N4ps5x4pN8tjn5qmRx1tladVtazCGxOAMQOQAsWXNza3Mk2VNfILb/BItqN4QG2/jDBa/WNseaS/Gan+sb5hZEHtlaWu8+HMKOZoGUmwIOaZNuOsUH1jfMJxBXsf6LgfFY5TaqvuOseGeSlYNHvp82VOzdkntRu1MlJPULqvpbr4rk3c02NuKl3FI3EEUlBAdbNwafJLtmHA+STic7eB5pVpdwC7HnR1sg3BHa66K3FyRmk70jU3pLw/IZbbez/EFhVOe237bfeFu/SP/wADMLbhn+0Fg0Z7Q+0Pes8/MbaPivX9L6Dfsj3JZN6I/Ns+y33BOFVKeAQQQSMFxdQQAQQXEB1AILgQTpRHI5RHIgrBel/LSbPsRfzCtrpT2G/ZHuWJ9NWVe0/9Jp8nFTVJrrOI25D0R7ljrZTHLu6PxsLlj2+/+1q90hXVjIo3yPNmMaXE8gLrNfx3n+iPNRWsuss1VCKc2aJpGtNt7R2n+wLKakvaN8tPKTem40lJO+Spf/a1LrMH1cA9Bo8M/EJOZwvhGwe070VsoAc4fq2chvPl70k54Y2+85Ae8qmZOR2aQebiyMRlc7UhIbIBu6XCeXuRJZADcG43jhzXKo7/ADCj3Ps4cDlfi0oCRZPhNxs2jxUjNUPdHeN2F4zHC/A8v9uCgY3ZW4EhSFBLY2OwoCB0hpqeU/OPNxlll5pj17z6zj+0VaqrRjHOLiMzt58/FJM0cwG9tiV1JFzStm8aZ0YUXVUbSb4nnEb81cMSzDR2nakMAijJaMsk5/D1b9S5HIcK0S6Czr8O131TvJBHIcK0lofxCUwOPrJFjOZ8UcgDf35rueUWa08UZo4m6TaG8fajttuSNVukAONDPsth9xCwAbfFegdfG/mU+Z9A5eIXn07fFZ5+Y20fFevtHH5qP7DfcE5TPRZ+Zj/Vs/hCd3VUTwMguXXUjBBcuggOriCCCBBBC6ABRCjEohThVg/Tf/xrP1I/iKZ0x7DfshPenEfnkZ4w/wCZR1K75tvcFyfl+f707vwf1v8AfNLkpu5/zoP0InEfakcGj2NPmlHFMJ5sM2f1bT+5c+8jzWGl5dOv+p2ZBjw+qwZ9+/23SlgTc+A4DcFCRzklrR6T+27u3D3+amWRBoxOOXvXQ5AkKZSuS8hBJN/BISt4IBhM7iouoeQC0ccvFSU5t8FF1RseW5AOYH7e9O4n2UZA5PGuQE5E/EOdvZu+8JNxTOkqLFp72n3hPZRw2LLUny6NG+YlNFa0vp2YGsaRfaU5Ovs31bVWHBJImVO4xavx7m+g1BVNdT5UcI3iMt/3SzXN4exZe7pXbup3eMjR7giP6WXbqdvjKfuavR5Y+3i8M/TVsQ4exHY7ksk/Ku/L5pgG/MnySL+lOY3s1o4Ze/NK5Y+z4Z+l615Lfkc/HAVgEm9W3SuvFRUMdG4jC7I2buVVMTtzT5FY55S3s30cLjvu9U6F0tD8nhJlZ/ZM9YfRHNOJNYKZu2eId72/FeVY4X7o3nwKWNPKbfNFX1MS6WT01JrjQt21UP8AiNTWTpB0e3bVR+Bv7l58ptA1LgHindh9K9srDMlN/kr3uOENzJsN5z4KepD6WXt6Bl6T9Gj/AOwD3MefcE1k6W9HDZI890T/AILIqfUesc3FhjaD9J1vYoh1DZ5YZWYgbEAXz4BLqT0rpX22qTpjoBsEx7oz96bSdNNL6sE5/ZaP8yzJ+rUrHhkjiw2vmzd5oz9W7C5mPg1HV+h0fu/3/jQZOmuP1aWbxLB96bydNLvVo3eMg+CjNC9GrZ4xIah4B3ABSsfRRB608p8QEuqfRM5emao3UjR3yf8AqmU3TBWHZBE39px+5WOLospBtdKe9ydM6NaEbWOPe4o61Po4/wBuyHWfWGatkEk+EFrcIDdlrqYo3fNt7gtOj6P6Ef8AJB7yVIR6q0wFhGABussNXfN0aNmn2ZMSorT1w5pG+Jzfh7WrcfxVp/oDyWadKOiWxyYGCw6trhyNyD7VOGFxq9TUmU2VfQEF3ySOyDcLPIBTAbiOJ2zcOA3JLQlPihDtjbkuPF+y3knxstWJvKByUfUDhkpGU8kwn7kgjpb8b96i6/aFJzlR1eLkeKAThdsTsFM4AnQKBC4PZPKxUrTy4m+F/Pb7bqIZv5g/H7lJasuaZY2P9AyNafsvNr+BsUspvFYXa7uSBJLU36jU/PzKQfqLT8T5rPjW3UjMrILRzqNB9I+a6nxpdSM6o9Xo7Stma+OaIm7MWRbbsuB3g8UnV6PijY2QMu0izjcnC9w7Hhl7VYekCqZI4PjD8bW2xhpALTta6+0KMpNA9bGDJI7DhuGNyAy38VrK57FVkqLBuFrOfZ3rR9WKCnlgY8xMxWzNt6zOePDs4keRUzoqnu2z6h0Ite18iOSZNGm+SRFocI24jYZBRtVp6ka6wc3wGSqMzqNm+SocPpOOFMWwvqDaGMNA4ZBILs6viLTIXtAcLNF9yg56oOezCcXa2D2LkGhmNiGNjjIPK/JNaelAe2983DYdgvsQbSKTRNUaVrDUCNjYzkxuZAGwuKZ6jaMhfTiSR+EtklG0AizlYaXREfU+v6B9d3DvUT0Y0bDTyOc0F3XvFyL2tayk0pV0UUzHRxBzi4W6wk2bzB3rMq3RApXOZiLiHZu37ti3JoA2ZLL9M0jJa1zH3DC/tYdtrZ2RCpfXCRzpozd2cbfaVHaXYWgA8leq2no3hsoDi0DCMV/V5eCrmsTYJGOcwOxNAzN7WQqrjqS780Z3fep66qWr1Z1WjusFrsYSOGSg9U+ko1VQyF8bWBwyN73dwTgaVdAlcbK0NcSCbDYFnendPVLw/wCTU9UJL2bdnZ780tw0UFGBVF1D/ChlcKyNwjLeyThFnX5FaA2kdyTAgKzXpih/sn/oOb5H/dab1BVG6WKUmBjrbC4eYB+4oJn+qjfzYlwv864i+zY0bN+xOaifnbyCZ6vkGAM7RcHO7LcgATtce+48FJx6IJ3tb3C580rlJ5Vjhll4RU0w4+9MKiYf1dWCp0SGj0yfAKInof0j7Pgp6kadHJDzS8D7Uzqc7eKkaimtwPgoqocMVhu96qWVnljcfIrDmnTCmpSzCmku05hcheWuy239u72opKJKc7oD0FFN1sTJAfTY1/7wB+9IPhPEplqPVdZQwn6LSz9xxA9llMOSUZCLmgnKCQZvruMIeL4nFu3ee4cEpq9oiqqI2iNoiYGgY5N/cFx08Ukgkkfdw2WDbAdysUOsga2wkIAH0Wpptm7J9aNCy0knVS2JzIc30XAncj0VPCWgvcb2GRva6mdc64VDgblxHEKIZSjDe4CqJtd0rHAx8bWXtljcDcd7U60HpFnWloaMIJc1wyvbeRv2pvDTRgZkO7syj01KGuxBthzFiUwtVbpGOVvzYztnZV1sTusbkfSHvT6haxly1tr7czZPPljBtIHeVJtFoZ29SLkej9yrvRpUtEUzS4Aid2V+IGaqOsekw9sIa7ZKLgO2i28BVWgn6upjcSQGyAm3AFEhvRonbxCzmvqANIHZt+5P9HaajmBLCbDecveqzpNmKpxg5g5G+SUFjQzVM6kNBG0581X9NdqJzWC7iLZKI69zGl8kgDNw4kpzDXtw5CTyA9l7qcs9vDXDT5eUtSVzI9HmB5Ikc1zQLXtfiQs+0fqs5kjHGXsg3uy7XgjZa4srG+cucLjLin0TAp6my+jKntE62QwDAYpj+k9+InnmpQa+U/1cgP7Pvuqe1oc7DlbgnTtGwk2AvzuR7kch0/pZPyhU28Sj93/UkXdI1OPVl/7fioVmqcDjc3/fKa6Q1Kacoy5vPFf2FPdPGJx3ShCDbq5Ld7b+SYaz6409ZTmNokD8TXAODbbwcweDj5KEh6Oc8UtR2eDGWPmSfcpqm0LR04yZjcPWecR9uQVbp47qpqvJgErTtxA+FlZI3ZXTPSEUZeXtBDrWFsgO8b0GVNm2WWffu6NKbdhqp91DVQTqaouo6smUSNbUXWvUA7Mk81LVsm1RF1vhHHq3uMlI0kjtK0YlSUWTYhdcOwpG1HokrMVPLGdrJA4dz2/FpV0e5ZN0VV+CrdGTlLG4ftM7Y9getTlkHFKqjuJdTcyc0Ehswr8EubtcW911K6Ipi4gGoLW8XuFviq2XP3l3muiWQbHPA5EhaITOnpsD8LXtkA9ZosPaEm2Xsh1gTbeokyPPrOPeSu4H8T5o2JJs0hINwCeUlW9xsbnk0XyUAYn80tEJRsc4dziPcmWywSTDYQfE5plPPF6wHvTeDRrnZuec9w396eRaPY3dc880Azp6Y1DiImC7RewyJG8gAXNk4o6R0UmJxF7Fpa5u4/a2HnZSWiqh0U0b2Rh7mkkNvbFdpBF92RKfaR1rqDkaQAcC8PHk5tkpT2MY65zfRsO4XR4JmFxdMXYQCcrXc71W8hfemMmmyfTooj3Yoz/4y1OKCeKY4BSva8+iG1Ds8rm3WNI3bynuJO5xJXtZZ+JsjiA5rGnsQ3Gxx3uF/PZxUfNp+QPsCLbT2dnLan8ugJGgnqZmNDbl3WROsALnIMBKr9TACeyfuv7FnMI2upksMWtTCAJG2dx3d6cnSzS27T5ZhVA0/HD5puwAZiTD3E5+Sm6U+FTXvyuI0qWm5J+F05pdOG+TgRwKpDHvdtfYd90vC6Nmwknib+4JdNXWrRItYXN2qTpdYrjas3jrCRkQ4cNhSXy7CciQeBU8arnGqy6Wxb1F1U98wVS6fTzhtUhFptp3qbKvHLH4SNRWkbQmny1FfXNK7HI0ncUj3cdKo+snyS2kqsA2UJUT3V44oyyJVsvZTRhXauTck41tJ2cuV3pYoNQui3TIqCgCiAoEoM50NWdTURyfQkaT9m9newla/NpBu5wWJybVYqasc6Npvut5ZIpRoJ0h+kEFn/yl3FBI90CKptrXI5EfeEX5SP6/ruXEFaANUN39f1kh8u5IIIBWLSpuAR2bjEG5EjfYm+fgtG1Y1d0bWODI6ipEuHEWPYy9hts4Nw70EEqF8pujuia0NLZHEDN3WEF3MgZeSMejuhPqyf4rkEFO9DtP0eUTSHBshI3mVydHUaiO2Nx75X/FBBANzqhQAkfJzcf9V/8AqSM+o1BJbFR3tsvM/wD1rqCi2tOxFvRtQbqIf48n+tOIOj6iabiiiP23vePJziuIJyfaeSVpNXIY846SjYeIhbfzw3TqbRTXua6SGmcW5AmFriBwBLcl1BHEcjXSWplBO20tNDtvijZ1Tr7T22WPtVH0v0MQuc51PUOjBzDJG4w3kHXBt33QQVFvVYruiqsivhEcg4teGnydZVqu1VnjDi+OwbtONhtu3OQQUXKytce8RJoT/RXDTu4oIKtxsTNW5psDdKx6UcEEFXGI5VwVJdmSk5ZrbEEEbDem7ilI1xBNJVhXCuoIAAoEoIJGJIck/wBET7W+P3H7kEEyPyVxBBSb/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fontAlgn="base">
              <a:spcBef>
                <a:spcPct val="0"/>
              </a:spcBef>
              <a:spcAft>
                <a:spcPct val="0"/>
              </a:spcAft>
            </a:pPr>
            <a:endParaRPr lang="en-US">
              <a:solidFill>
                <a:prstClr val="black"/>
              </a:solidFill>
              <a:latin typeface="Arial" charset="0"/>
            </a:endParaRPr>
          </a:p>
        </p:txBody>
      </p:sp>
      <p:sp>
        <p:nvSpPr>
          <p:cNvPr id="10" name="Rectangle 9"/>
          <p:cNvSpPr/>
          <p:nvPr/>
        </p:nvSpPr>
        <p:spPr>
          <a:xfrm>
            <a:off x="4267200" y="1371600"/>
            <a:ext cx="4572000" cy="2746906"/>
          </a:xfrm>
          <a:prstGeom prst="rect">
            <a:avLst/>
          </a:prstGeom>
        </p:spPr>
        <p:txBody>
          <a:bodyPr>
            <a:spAutoFit/>
          </a:bodyPr>
          <a:lstStyle/>
          <a:p>
            <a:pPr marL="457200" indent="-457200" defTabSz="914400" fontAlgn="base">
              <a:spcBef>
                <a:spcPct val="0"/>
              </a:spcBef>
              <a:spcAft>
                <a:spcPct val="0"/>
              </a:spcAft>
              <a:buFont typeface="Arial" panose="020B0604020202020204" pitchFamily="34" charset="0"/>
              <a:buChar char="•"/>
            </a:pPr>
            <a:r>
              <a:rPr lang="en-US" dirty="0" smtClean="0">
                <a:solidFill>
                  <a:prstClr val="black"/>
                </a:solidFill>
                <a:latin typeface="Arial" panose="020B0604020202020204" pitchFamily="34" charset="0"/>
                <a:cs typeface="Arial" panose="020B0604020202020204" pitchFamily="34" charset="0"/>
              </a:rPr>
              <a:t>Met with web developer to discuss visual preferences, audience experience, and website flow</a:t>
            </a:r>
            <a:endParaRPr lang="en-US" dirty="0">
              <a:solidFill>
                <a:prstClr val="black"/>
              </a:solidFill>
              <a:latin typeface="Arial" panose="020B0604020202020204" pitchFamily="34" charset="0"/>
              <a:cs typeface="Arial" panose="020B0604020202020204" pitchFamily="34" charset="0"/>
            </a:endParaRPr>
          </a:p>
          <a:p>
            <a:pPr marL="457200" indent="-457200" defTabSz="914400" fontAlgn="base">
              <a:spcBef>
                <a:spcPct val="0"/>
              </a:spcBef>
              <a:spcAft>
                <a:spcPct val="0"/>
              </a:spcAft>
              <a:buFont typeface="Arial" panose="020B0604020202020204" pitchFamily="34" charset="0"/>
              <a:buChar char="•"/>
            </a:pPr>
            <a:endParaRPr lang="en-US" sz="1050" dirty="0">
              <a:solidFill>
                <a:prstClr val="black"/>
              </a:solidFill>
              <a:latin typeface="Arial" panose="020B0604020202020204" pitchFamily="34" charset="0"/>
              <a:cs typeface="Arial" panose="020B0604020202020204" pitchFamily="34" charset="0"/>
            </a:endParaRPr>
          </a:p>
          <a:p>
            <a:pPr marL="457200" indent="-457200" defTabSz="914400" fontAlgn="base">
              <a:spcBef>
                <a:spcPct val="0"/>
              </a:spcBef>
              <a:spcAft>
                <a:spcPct val="0"/>
              </a:spcAft>
              <a:buFont typeface="Arial" panose="020B0604020202020204" pitchFamily="34" charset="0"/>
              <a:buChar char="•"/>
            </a:pPr>
            <a:r>
              <a:rPr lang="en-US" dirty="0" smtClean="0">
                <a:solidFill>
                  <a:prstClr val="black"/>
                </a:solidFill>
                <a:latin typeface="Arial" panose="020B0604020202020204" pitchFamily="34" charset="0"/>
                <a:cs typeface="Arial" panose="020B0604020202020204" pitchFamily="34" charset="0"/>
              </a:rPr>
              <a:t>Minimal, clean, visual interface</a:t>
            </a:r>
            <a:br>
              <a:rPr lang="en-US" dirty="0" smtClean="0">
                <a:solidFill>
                  <a:prstClr val="black"/>
                </a:solidFill>
                <a:latin typeface="Arial" panose="020B0604020202020204" pitchFamily="34" charset="0"/>
                <a:cs typeface="Arial" panose="020B0604020202020204" pitchFamily="34" charset="0"/>
              </a:rPr>
            </a:br>
            <a:endParaRPr lang="en-US" dirty="0" smtClean="0">
              <a:solidFill>
                <a:prstClr val="black"/>
              </a:solidFill>
              <a:latin typeface="Arial" panose="020B0604020202020204" pitchFamily="34" charset="0"/>
              <a:cs typeface="Arial" panose="020B0604020202020204" pitchFamily="34" charset="0"/>
            </a:endParaRPr>
          </a:p>
          <a:p>
            <a:pPr marL="457200" indent="-457200" defTabSz="914400" fontAlgn="base">
              <a:spcBef>
                <a:spcPct val="0"/>
              </a:spcBef>
              <a:spcAft>
                <a:spcPct val="0"/>
              </a:spcAft>
              <a:buFont typeface="Arial" panose="020B0604020202020204" pitchFamily="34" charset="0"/>
              <a:buChar char="•"/>
            </a:pPr>
            <a:r>
              <a:rPr lang="en-US" dirty="0" smtClean="0">
                <a:solidFill>
                  <a:prstClr val="black"/>
                </a:solidFill>
                <a:latin typeface="Arial" panose="020B0604020202020204" pitchFamily="34" charset="0"/>
                <a:cs typeface="Arial" panose="020B0604020202020204" pitchFamily="34" charset="0"/>
              </a:rPr>
              <a:t>Ability to track and save progress</a:t>
            </a:r>
            <a:br>
              <a:rPr lang="en-US" dirty="0" smtClean="0">
                <a:solidFill>
                  <a:prstClr val="black"/>
                </a:solidFill>
                <a:latin typeface="Arial" panose="020B0604020202020204" pitchFamily="34" charset="0"/>
                <a:cs typeface="Arial" panose="020B0604020202020204" pitchFamily="34" charset="0"/>
              </a:rPr>
            </a:br>
            <a:endParaRPr lang="en-US" dirty="0" smtClean="0">
              <a:solidFill>
                <a:prstClr val="black"/>
              </a:solidFill>
              <a:latin typeface="Arial" panose="020B0604020202020204" pitchFamily="34" charset="0"/>
              <a:cs typeface="Arial" panose="020B0604020202020204" pitchFamily="34" charset="0"/>
            </a:endParaRPr>
          </a:p>
          <a:p>
            <a:pPr marL="457200" indent="-457200" defTabSz="914400" fontAlgn="base">
              <a:spcBef>
                <a:spcPct val="0"/>
              </a:spcBef>
              <a:spcAft>
                <a:spcPct val="0"/>
              </a:spcAft>
              <a:buFont typeface="Arial" panose="020B0604020202020204" pitchFamily="34" charset="0"/>
              <a:buChar char="•"/>
            </a:pPr>
            <a:r>
              <a:rPr lang="en-US" dirty="0" smtClean="0">
                <a:solidFill>
                  <a:prstClr val="black"/>
                </a:solidFill>
                <a:latin typeface="Arial" panose="020B0604020202020204" pitchFamily="34" charset="0"/>
                <a:cs typeface="Arial" panose="020B0604020202020204" pitchFamily="34" charset="0"/>
              </a:rPr>
              <a:t>Use of simple language</a:t>
            </a:r>
            <a:r>
              <a:rPr lang="en-US" dirty="0">
                <a:solidFill>
                  <a:prstClr val="black"/>
                </a:solidFill>
                <a:latin typeface="Arial" panose="020B0604020202020204" pitchFamily="34" charset="0"/>
                <a:cs typeface="Arial" panose="020B0604020202020204" pitchFamily="34" charset="0"/>
              </a:rPr>
              <a:t/>
            </a:r>
            <a:br>
              <a:rPr lang="en-US" dirty="0">
                <a:solidFill>
                  <a:prstClr val="black"/>
                </a:solidFill>
                <a:latin typeface="Arial" panose="020B0604020202020204" pitchFamily="34" charset="0"/>
                <a:cs typeface="Arial" panose="020B0604020202020204" pitchFamily="34" charset="0"/>
              </a:rPr>
            </a:br>
            <a:endParaRPr lang="en-US" dirty="0">
              <a:solidFill>
                <a:prstClr val="black"/>
              </a:solidFill>
              <a:latin typeface="Arial" panose="020B0604020202020204" pitchFamily="34" charset="0"/>
              <a:cs typeface="Arial" panose="020B0604020202020204" pitchFamily="34" charset="0"/>
            </a:endParaRPr>
          </a:p>
        </p:txBody>
      </p:sp>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652349" y="1473389"/>
            <a:ext cx="2895600" cy="20496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94"/>
          <a:stretch/>
        </p:blipFill>
        <p:spPr bwMode="auto">
          <a:xfrm>
            <a:off x="381000" y="4105249"/>
            <a:ext cx="4038600" cy="22760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5534666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aragr\Desktop\Screen Shot 2016-02-24 at 9.25.37 A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96898"/>
            <a:ext cx="8229600" cy="6264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289523"/>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28600" y="228600"/>
            <a:ext cx="8686800" cy="6400800"/>
          </a:xfrm>
          <a:prstGeom prst="rect">
            <a:avLst/>
          </a:prstGeom>
          <a:solidFill>
            <a:schemeClr val="accent6">
              <a:lumMod val="60000"/>
              <a:lumOff val="4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fontAlgn="base">
              <a:spcBef>
                <a:spcPct val="0"/>
              </a:spcBef>
              <a:spcAft>
                <a:spcPct val="0"/>
              </a:spcAft>
            </a:pPr>
            <a:endParaRPr lang="en-US" sz="2800" dirty="0" smtClean="0">
              <a:solidFill>
                <a:prstClr val="white"/>
              </a:solidFill>
              <a:latin typeface="Arial" panose="020B0604020202020204" pitchFamily="34" charset="0"/>
              <a:cs typeface="Arial" panose="020B0604020202020204" pitchFamily="34" charset="0"/>
            </a:endParaRPr>
          </a:p>
          <a:p>
            <a:pPr defTabSz="914400" fontAlgn="base">
              <a:spcBef>
                <a:spcPct val="0"/>
              </a:spcBef>
              <a:spcAft>
                <a:spcPct val="0"/>
              </a:spcAft>
            </a:pPr>
            <a:endParaRPr lang="en-US" sz="2800" dirty="0">
              <a:solidFill>
                <a:prstClr val="white"/>
              </a:solidFill>
              <a:latin typeface="Arial" panose="020B0604020202020204" pitchFamily="34" charset="0"/>
              <a:cs typeface="Arial" panose="020B0604020202020204" pitchFamily="34" charset="0"/>
            </a:endParaRPr>
          </a:p>
          <a:p>
            <a:pPr defTabSz="914400" fontAlgn="base">
              <a:spcBef>
                <a:spcPct val="0"/>
              </a:spcBef>
              <a:spcAft>
                <a:spcPct val="0"/>
              </a:spcAft>
            </a:pPr>
            <a:endParaRPr lang="en-US" sz="2800" dirty="0" smtClean="0">
              <a:solidFill>
                <a:prstClr val="white"/>
              </a:solidFill>
              <a:latin typeface="Arial" panose="020B0604020202020204" pitchFamily="34" charset="0"/>
              <a:cs typeface="Arial" panose="020B0604020202020204" pitchFamily="34" charset="0"/>
            </a:endParaRPr>
          </a:p>
          <a:p>
            <a:pPr marL="457200" indent="-457200" defTabSz="914400" fontAlgn="base">
              <a:spcBef>
                <a:spcPct val="0"/>
              </a:spcBef>
              <a:spcAft>
                <a:spcPct val="0"/>
              </a:spcAft>
              <a:buFont typeface="Arial" panose="020B0604020202020204" pitchFamily="34" charset="0"/>
              <a:buChar char="•"/>
            </a:pPr>
            <a:endParaRPr lang="en-US" sz="2800" dirty="0" smtClean="0">
              <a:solidFill>
                <a:srgbClr val="5C92B5">
                  <a:lumMod val="50000"/>
                </a:srgbClr>
              </a:solidFill>
              <a:latin typeface="Arial" panose="020B0604020202020204" pitchFamily="34" charset="0"/>
              <a:cs typeface="Arial" panose="020B0604020202020204" pitchFamily="34" charset="0"/>
            </a:endParaRPr>
          </a:p>
          <a:p>
            <a:pPr marL="457200" indent="-457200" defTabSz="914400" fontAlgn="base">
              <a:spcBef>
                <a:spcPct val="0"/>
              </a:spcBef>
              <a:spcAft>
                <a:spcPct val="0"/>
              </a:spcAft>
              <a:buFont typeface="Arial" panose="020B0604020202020204" pitchFamily="34" charset="0"/>
              <a:buChar char="•"/>
            </a:pPr>
            <a:endParaRPr lang="en-US" sz="1100" dirty="0">
              <a:solidFill>
                <a:prstClr val="black"/>
              </a:solidFill>
              <a:latin typeface="Arial" panose="020B0604020202020204" pitchFamily="34" charset="0"/>
              <a:cs typeface="Arial" panose="020B0604020202020204" pitchFamily="34" charset="0"/>
            </a:endParaRPr>
          </a:p>
        </p:txBody>
      </p:sp>
      <p:sp>
        <p:nvSpPr>
          <p:cNvPr id="8" name="Subtitle 2"/>
          <p:cNvSpPr txBox="1">
            <a:spLocks/>
          </p:cNvSpPr>
          <p:nvPr/>
        </p:nvSpPr>
        <p:spPr bwMode="auto">
          <a:xfrm>
            <a:off x="4648200" y="685800"/>
            <a:ext cx="4267200" cy="76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defTabSz="914400" fontAlgn="base">
              <a:spcBef>
                <a:spcPct val="0"/>
              </a:spcBef>
              <a:spcAft>
                <a:spcPct val="0"/>
              </a:spcAft>
            </a:pPr>
            <a:r>
              <a:rPr lang="en-US" sz="2000" b="1" dirty="0" smtClean="0">
                <a:solidFill>
                  <a:srgbClr val="5C92B5">
                    <a:lumMod val="50000"/>
                  </a:srgbClr>
                </a:solidFill>
                <a:latin typeface="Arial" panose="020B0604020202020204" pitchFamily="34" charset="0"/>
                <a:cs typeface="Arial" panose="020B0604020202020204" pitchFamily="34" charset="0"/>
              </a:rPr>
              <a:t>Principal Investigator/Research Coordinator Account</a:t>
            </a:r>
            <a:endParaRPr lang="en-US" sz="2000" dirty="0" smtClean="0">
              <a:solidFill>
                <a:srgbClr val="5C92B5">
                  <a:lumMod val="50000"/>
                </a:srgbClr>
              </a:solidFill>
              <a:latin typeface="Arial" panose="020B0604020202020204" pitchFamily="34" charset="0"/>
              <a:cs typeface="Arial" panose="020B0604020202020204" pitchFamily="34" charset="0"/>
            </a:endParaRPr>
          </a:p>
        </p:txBody>
      </p:sp>
      <p:sp>
        <p:nvSpPr>
          <p:cNvPr id="2" name="Rectangle 1"/>
          <p:cNvSpPr/>
          <p:nvPr/>
        </p:nvSpPr>
        <p:spPr>
          <a:xfrm>
            <a:off x="4495800" y="1828800"/>
            <a:ext cx="4267200" cy="4247317"/>
          </a:xfrm>
          <a:prstGeom prst="rect">
            <a:avLst/>
          </a:prstGeom>
        </p:spPr>
        <p:txBody>
          <a:bodyPr wrap="square">
            <a:spAutoFit/>
          </a:bodyPr>
          <a:lstStyle/>
          <a:p>
            <a:pPr marL="457200" indent="-457200" defTabSz="914400" fontAlgn="base">
              <a:spcBef>
                <a:spcPct val="0"/>
              </a:spcBef>
              <a:spcAft>
                <a:spcPct val="0"/>
              </a:spcAft>
              <a:buFont typeface="Arial" panose="020B0604020202020204" pitchFamily="34" charset="0"/>
              <a:buChar char="•"/>
            </a:pPr>
            <a:r>
              <a:rPr lang="en-US" dirty="0">
                <a:solidFill>
                  <a:prstClr val="black"/>
                </a:solidFill>
                <a:latin typeface="Arial" panose="020B0604020202020204" pitchFamily="34" charset="0"/>
                <a:cs typeface="Arial" panose="020B0604020202020204" pitchFamily="34" charset="0"/>
              </a:rPr>
              <a:t>Create research </a:t>
            </a:r>
            <a:r>
              <a:rPr lang="en-US" dirty="0" smtClean="0">
                <a:solidFill>
                  <a:prstClr val="black"/>
                </a:solidFill>
                <a:latin typeface="Arial" panose="020B0604020202020204" pitchFamily="34" charset="0"/>
                <a:cs typeface="Arial" panose="020B0604020202020204" pitchFamily="34" charset="0"/>
              </a:rPr>
              <a:t>projects</a:t>
            </a:r>
            <a:br>
              <a:rPr lang="en-US" dirty="0" smtClean="0">
                <a:solidFill>
                  <a:prstClr val="black"/>
                </a:solidFill>
                <a:latin typeface="Arial" panose="020B0604020202020204" pitchFamily="34" charset="0"/>
                <a:cs typeface="Arial" panose="020B0604020202020204" pitchFamily="34" charset="0"/>
              </a:rPr>
            </a:br>
            <a:endParaRPr lang="en-US" dirty="0">
              <a:solidFill>
                <a:prstClr val="black"/>
              </a:solidFill>
              <a:latin typeface="Arial" panose="020B0604020202020204" pitchFamily="34" charset="0"/>
              <a:cs typeface="Arial" panose="020B0604020202020204" pitchFamily="34" charset="0"/>
            </a:endParaRPr>
          </a:p>
          <a:p>
            <a:pPr marL="457200" indent="-457200" defTabSz="914400" fontAlgn="base">
              <a:spcBef>
                <a:spcPct val="0"/>
              </a:spcBef>
              <a:spcAft>
                <a:spcPct val="0"/>
              </a:spcAft>
              <a:buFont typeface="Arial" panose="020B0604020202020204" pitchFamily="34" charset="0"/>
              <a:buChar char="•"/>
            </a:pPr>
            <a:r>
              <a:rPr lang="en-US" dirty="0">
                <a:solidFill>
                  <a:prstClr val="black"/>
                </a:solidFill>
                <a:latin typeface="Arial" panose="020B0604020202020204" pitchFamily="34" charset="0"/>
                <a:cs typeface="Arial" panose="020B0604020202020204" pitchFamily="34" charset="0"/>
              </a:rPr>
              <a:t>Assign community partners (CPs) to research projects </a:t>
            </a:r>
            <a:r>
              <a:rPr lang="en-US" dirty="0" smtClean="0">
                <a:solidFill>
                  <a:prstClr val="black"/>
                </a:solidFill>
                <a:latin typeface="Arial" panose="020B0604020202020204" pitchFamily="34" charset="0"/>
                <a:cs typeface="Arial" panose="020B0604020202020204" pitchFamily="34" charset="0"/>
              </a:rPr>
              <a:t/>
            </a:r>
            <a:br>
              <a:rPr lang="en-US" dirty="0" smtClean="0">
                <a:solidFill>
                  <a:prstClr val="black"/>
                </a:solidFill>
                <a:latin typeface="Arial" panose="020B0604020202020204" pitchFamily="34" charset="0"/>
                <a:cs typeface="Arial" panose="020B0604020202020204" pitchFamily="34" charset="0"/>
              </a:rPr>
            </a:br>
            <a:endParaRPr lang="en-US" dirty="0">
              <a:solidFill>
                <a:prstClr val="black"/>
              </a:solidFill>
              <a:latin typeface="Arial" panose="020B0604020202020204" pitchFamily="34" charset="0"/>
              <a:cs typeface="Arial" panose="020B0604020202020204" pitchFamily="34" charset="0"/>
            </a:endParaRPr>
          </a:p>
          <a:p>
            <a:pPr marL="457200" indent="-457200" defTabSz="914400" fontAlgn="base">
              <a:spcBef>
                <a:spcPct val="0"/>
              </a:spcBef>
              <a:spcAft>
                <a:spcPct val="0"/>
              </a:spcAft>
              <a:buFont typeface="Arial" panose="020B0604020202020204" pitchFamily="34" charset="0"/>
              <a:buChar char="•"/>
            </a:pPr>
            <a:r>
              <a:rPr lang="en-US" dirty="0">
                <a:solidFill>
                  <a:prstClr val="black"/>
                </a:solidFill>
                <a:latin typeface="Arial" panose="020B0604020202020204" pitchFamily="34" charset="0"/>
                <a:cs typeface="Arial" panose="020B0604020202020204" pitchFamily="34" charset="0"/>
              </a:rPr>
              <a:t>Invite CPs to complete training via unique </a:t>
            </a:r>
            <a:r>
              <a:rPr lang="en-US" dirty="0" smtClean="0">
                <a:solidFill>
                  <a:prstClr val="black"/>
                </a:solidFill>
                <a:latin typeface="Arial" panose="020B0604020202020204" pitchFamily="34" charset="0"/>
                <a:cs typeface="Arial" panose="020B0604020202020204" pitchFamily="34" charset="0"/>
              </a:rPr>
              <a:t>link</a:t>
            </a:r>
            <a:br>
              <a:rPr lang="en-US" dirty="0" smtClean="0">
                <a:solidFill>
                  <a:prstClr val="black"/>
                </a:solidFill>
                <a:latin typeface="Arial" panose="020B0604020202020204" pitchFamily="34" charset="0"/>
                <a:cs typeface="Arial" panose="020B0604020202020204" pitchFamily="34" charset="0"/>
              </a:rPr>
            </a:br>
            <a:endParaRPr lang="en-US" dirty="0">
              <a:solidFill>
                <a:prstClr val="black"/>
              </a:solidFill>
              <a:latin typeface="Arial" panose="020B0604020202020204" pitchFamily="34" charset="0"/>
              <a:cs typeface="Arial" panose="020B0604020202020204" pitchFamily="34" charset="0"/>
            </a:endParaRPr>
          </a:p>
          <a:p>
            <a:pPr marL="457200" indent="-457200" defTabSz="914400" fontAlgn="base">
              <a:spcBef>
                <a:spcPct val="0"/>
              </a:spcBef>
              <a:spcAft>
                <a:spcPct val="0"/>
              </a:spcAft>
              <a:buFont typeface="Arial" panose="020B0604020202020204" pitchFamily="34" charset="0"/>
              <a:buChar char="•"/>
            </a:pPr>
            <a:r>
              <a:rPr lang="en-US" dirty="0">
                <a:solidFill>
                  <a:prstClr val="black"/>
                </a:solidFill>
                <a:latin typeface="Arial" panose="020B0604020202020204" pitchFamily="34" charset="0"/>
                <a:cs typeface="Arial" panose="020B0604020202020204" pitchFamily="34" charset="0"/>
              </a:rPr>
              <a:t>Monitor CP training </a:t>
            </a:r>
            <a:r>
              <a:rPr lang="en-US" dirty="0" smtClean="0">
                <a:solidFill>
                  <a:prstClr val="black"/>
                </a:solidFill>
                <a:latin typeface="Arial" panose="020B0604020202020204" pitchFamily="34" charset="0"/>
                <a:cs typeface="Arial" panose="020B0604020202020204" pitchFamily="34" charset="0"/>
              </a:rPr>
              <a:t>progress</a:t>
            </a:r>
            <a:br>
              <a:rPr lang="en-US" dirty="0" smtClean="0">
                <a:solidFill>
                  <a:prstClr val="black"/>
                </a:solidFill>
                <a:latin typeface="Arial" panose="020B0604020202020204" pitchFamily="34" charset="0"/>
                <a:cs typeface="Arial" panose="020B0604020202020204" pitchFamily="34" charset="0"/>
              </a:rPr>
            </a:br>
            <a:endParaRPr lang="en-US" dirty="0">
              <a:solidFill>
                <a:prstClr val="black"/>
              </a:solidFill>
              <a:latin typeface="Arial" panose="020B0604020202020204" pitchFamily="34" charset="0"/>
              <a:cs typeface="Arial" panose="020B0604020202020204" pitchFamily="34" charset="0"/>
            </a:endParaRPr>
          </a:p>
          <a:p>
            <a:pPr marL="457200" indent="-457200" defTabSz="914400" fontAlgn="base">
              <a:spcBef>
                <a:spcPct val="0"/>
              </a:spcBef>
              <a:spcAft>
                <a:spcPct val="0"/>
              </a:spcAft>
              <a:buFont typeface="Arial" panose="020B0604020202020204" pitchFamily="34" charset="0"/>
              <a:buChar char="•"/>
            </a:pPr>
            <a:r>
              <a:rPr lang="en-US" dirty="0">
                <a:solidFill>
                  <a:prstClr val="black"/>
                </a:solidFill>
                <a:latin typeface="Arial" panose="020B0604020202020204" pitchFamily="34" charset="0"/>
                <a:cs typeface="Arial" panose="020B0604020202020204" pitchFamily="34" charset="0"/>
              </a:rPr>
              <a:t>Access CP completion </a:t>
            </a:r>
            <a:r>
              <a:rPr lang="en-US" dirty="0" smtClean="0">
                <a:solidFill>
                  <a:prstClr val="black"/>
                </a:solidFill>
                <a:latin typeface="Arial" panose="020B0604020202020204" pitchFamily="34" charset="0"/>
                <a:cs typeface="Arial" panose="020B0604020202020204" pitchFamily="34" charset="0"/>
              </a:rPr>
              <a:t>certificates</a:t>
            </a:r>
            <a:br>
              <a:rPr lang="en-US" dirty="0" smtClean="0">
                <a:solidFill>
                  <a:prstClr val="black"/>
                </a:solidFill>
                <a:latin typeface="Arial" panose="020B0604020202020204" pitchFamily="34" charset="0"/>
                <a:cs typeface="Arial" panose="020B0604020202020204" pitchFamily="34" charset="0"/>
              </a:rPr>
            </a:br>
            <a:endParaRPr lang="en-US" dirty="0" smtClean="0">
              <a:solidFill>
                <a:prstClr val="black"/>
              </a:solidFill>
              <a:latin typeface="Arial" panose="020B0604020202020204" pitchFamily="34" charset="0"/>
              <a:cs typeface="Arial" panose="020B0604020202020204" pitchFamily="34" charset="0"/>
            </a:endParaRPr>
          </a:p>
          <a:p>
            <a:pPr marL="457200" indent="-457200" defTabSz="914400" fontAlgn="base">
              <a:spcBef>
                <a:spcPct val="0"/>
              </a:spcBef>
              <a:spcAft>
                <a:spcPct val="0"/>
              </a:spcAft>
              <a:buFont typeface="Arial" panose="020B0604020202020204" pitchFamily="34" charset="0"/>
              <a:buChar char="•"/>
            </a:pPr>
            <a:r>
              <a:rPr lang="en-US" dirty="0" smtClean="0">
                <a:solidFill>
                  <a:prstClr val="black"/>
                </a:solidFill>
                <a:latin typeface="Arial" panose="020B0604020202020204" pitchFamily="34" charset="0"/>
                <a:cs typeface="Arial" panose="020B0604020202020204" pitchFamily="34" charset="0"/>
              </a:rPr>
              <a:t>Search for CPs in directory to check if they previously completed training</a:t>
            </a:r>
            <a:endParaRPr lang="en-US" dirty="0">
              <a:solidFill>
                <a:prstClr val="black"/>
              </a:solidFill>
              <a:latin typeface="Arial" panose="020B0604020202020204" pitchFamily="34" charset="0"/>
              <a:cs typeface="Arial" panose="020B0604020202020204" pitchFamily="34" charset="0"/>
            </a:endParaRPr>
          </a:p>
        </p:txBody>
      </p:sp>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475" t="8529" r="1747" b="1029"/>
          <a:stretch/>
        </p:blipFill>
        <p:spPr bwMode="auto">
          <a:xfrm>
            <a:off x="358512" y="376237"/>
            <a:ext cx="3842013" cy="6105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2519916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228600"/>
            <a:ext cx="8686800" cy="6400800"/>
          </a:xfrm>
          <a:prstGeom prst="rect">
            <a:avLst/>
          </a:prstGeom>
          <a:solidFill>
            <a:schemeClr val="accent6">
              <a:lumMod val="60000"/>
              <a:lumOff val="4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fontAlgn="base">
              <a:spcBef>
                <a:spcPct val="0"/>
              </a:spcBef>
              <a:spcAft>
                <a:spcPct val="0"/>
              </a:spcAft>
            </a:pPr>
            <a:endParaRPr lang="en-US" sz="2800" dirty="0" smtClean="0">
              <a:solidFill>
                <a:prstClr val="white"/>
              </a:solidFill>
              <a:latin typeface="Arial" panose="020B0604020202020204" pitchFamily="34" charset="0"/>
              <a:cs typeface="Arial" panose="020B0604020202020204" pitchFamily="34" charset="0"/>
            </a:endParaRPr>
          </a:p>
          <a:p>
            <a:pPr defTabSz="914400" fontAlgn="base">
              <a:spcBef>
                <a:spcPct val="0"/>
              </a:spcBef>
              <a:spcAft>
                <a:spcPct val="0"/>
              </a:spcAft>
            </a:pPr>
            <a:endParaRPr lang="en-US" sz="2800" dirty="0">
              <a:solidFill>
                <a:prstClr val="white"/>
              </a:solidFill>
              <a:latin typeface="Arial" panose="020B0604020202020204" pitchFamily="34" charset="0"/>
              <a:cs typeface="Arial" panose="020B0604020202020204" pitchFamily="34" charset="0"/>
            </a:endParaRPr>
          </a:p>
          <a:p>
            <a:pPr defTabSz="914400" fontAlgn="base">
              <a:spcBef>
                <a:spcPct val="0"/>
              </a:spcBef>
              <a:spcAft>
                <a:spcPct val="0"/>
              </a:spcAft>
            </a:pPr>
            <a:endParaRPr lang="en-US" sz="2800" dirty="0" smtClean="0">
              <a:solidFill>
                <a:prstClr val="white"/>
              </a:solidFill>
              <a:latin typeface="Arial" panose="020B0604020202020204" pitchFamily="34" charset="0"/>
              <a:cs typeface="Arial" panose="020B0604020202020204" pitchFamily="34" charset="0"/>
            </a:endParaRPr>
          </a:p>
          <a:p>
            <a:pPr marL="457200" indent="-457200" defTabSz="914400" fontAlgn="base">
              <a:spcBef>
                <a:spcPct val="0"/>
              </a:spcBef>
              <a:spcAft>
                <a:spcPct val="0"/>
              </a:spcAft>
              <a:buFont typeface="Arial" panose="020B0604020202020204" pitchFamily="34" charset="0"/>
              <a:buChar char="•"/>
            </a:pPr>
            <a:endParaRPr lang="en-US" sz="2800" dirty="0" smtClean="0">
              <a:solidFill>
                <a:srgbClr val="5C92B5">
                  <a:lumMod val="50000"/>
                </a:srgbClr>
              </a:solidFill>
              <a:latin typeface="Arial" panose="020B0604020202020204" pitchFamily="34" charset="0"/>
              <a:cs typeface="Arial" panose="020B0604020202020204" pitchFamily="34" charset="0"/>
            </a:endParaRPr>
          </a:p>
          <a:p>
            <a:pPr marL="457200" indent="-457200" defTabSz="914400" fontAlgn="base">
              <a:spcBef>
                <a:spcPct val="0"/>
              </a:spcBef>
              <a:spcAft>
                <a:spcPct val="0"/>
              </a:spcAft>
              <a:buFont typeface="Arial" panose="020B0604020202020204" pitchFamily="34" charset="0"/>
              <a:buChar char="•"/>
            </a:pPr>
            <a:endParaRPr lang="en-US" sz="1100" dirty="0">
              <a:solidFill>
                <a:prstClr val="black"/>
              </a:solidFill>
              <a:latin typeface="Arial" panose="020B0604020202020204" pitchFamily="34" charset="0"/>
              <a:cs typeface="Arial" panose="020B0604020202020204" pitchFamily="34" charset="0"/>
            </a:endParaRPr>
          </a:p>
        </p:txBody>
      </p:sp>
      <p:sp>
        <p:nvSpPr>
          <p:cNvPr id="4" name="Subtitle 2"/>
          <p:cNvSpPr txBox="1">
            <a:spLocks/>
          </p:cNvSpPr>
          <p:nvPr/>
        </p:nvSpPr>
        <p:spPr bwMode="auto">
          <a:xfrm>
            <a:off x="5058212" y="609600"/>
            <a:ext cx="3962400" cy="76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defTabSz="914400" fontAlgn="base">
              <a:spcBef>
                <a:spcPct val="0"/>
              </a:spcBef>
              <a:spcAft>
                <a:spcPct val="0"/>
              </a:spcAft>
            </a:pPr>
            <a:r>
              <a:rPr lang="en-US" sz="2000" b="1" dirty="0" smtClean="0">
                <a:solidFill>
                  <a:srgbClr val="5C92B5">
                    <a:lumMod val="50000"/>
                  </a:srgbClr>
                </a:solidFill>
                <a:latin typeface="Arial" panose="020B0604020202020204" pitchFamily="34" charset="0"/>
                <a:cs typeface="Arial" panose="020B0604020202020204" pitchFamily="34" charset="0"/>
              </a:rPr>
              <a:t>Community Partner Account</a:t>
            </a:r>
            <a:endParaRPr lang="en-US" sz="2000" dirty="0" smtClean="0">
              <a:solidFill>
                <a:srgbClr val="5C92B5">
                  <a:lumMod val="50000"/>
                </a:srgbClr>
              </a:solidFill>
              <a:latin typeface="Arial" panose="020B0604020202020204" pitchFamily="34" charset="0"/>
              <a:cs typeface="Arial" panose="020B0604020202020204" pitchFamily="34" charset="0"/>
            </a:endParaRPr>
          </a:p>
        </p:txBody>
      </p:sp>
      <p:sp>
        <p:nvSpPr>
          <p:cNvPr id="5" name="Rectangle 4"/>
          <p:cNvSpPr/>
          <p:nvPr/>
        </p:nvSpPr>
        <p:spPr>
          <a:xfrm>
            <a:off x="5039162" y="1390650"/>
            <a:ext cx="3723837" cy="5078313"/>
          </a:xfrm>
          <a:prstGeom prst="rect">
            <a:avLst/>
          </a:prstGeom>
        </p:spPr>
        <p:txBody>
          <a:bodyPr wrap="square">
            <a:spAutoFit/>
          </a:bodyPr>
          <a:lstStyle/>
          <a:p>
            <a:pPr marL="457200" indent="-457200" defTabSz="914400" fontAlgn="base">
              <a:spcBef>
                <a:spcPct val="0"/>
              </a:spcBef>
              <a:spcAft>
                <a:spcPct val="0"/>
              </a:spcAft>
              <a:buFont typeface="Arial" panose="020B0604020202020204" pitchFamily="34" charset="0"/>
              <a:buChar char="•"/>
            </a:pPr>
            <a:r>
              <a:rPr lang="en-US" dirty="0" smtClean="0">
                <a:solidFill>
                  <a:prstClr val="black"/>
                </a:solidFill>
                <a:latin typeface="Arial" panose="020B0604020202020204" pitchFamily="34" charset="0"/>
                <a:cs typeface="Arial" panose="020B0604020202020204" pitchFamily="34" charset="0"/>
              </a:rPr>
              <a:t>Access training modules (4 sections) and resources:</a:t>
            </a:r>
          </a:p>
          <a:p>
            <a:pPr marL="914400" lvl="1" indent="-457200" defTabSz="914400" fontAlgn="base">
              <a:spcBef>
                <a:spcPct val="0"/>
              </a:spcBef>
              <a:spcAft>
                <a:spcPct val="0"/>
              </a:spcAft>
              <a:buFont typeface="+mj-lt"/>
              <a:buAutoNum type="arabicPeriod"/>
            </a:pPr>
            <a:r>
              <a:rPr lang="en-US" dirty="0" smtClean="0">
                <a:solidFill>
                  <a:prstClr val="black"/>
                </a:solidFill>
                <a:latin typeface="Arial" panose="020B0604020202020204" pitchFamily="34" charset="0"/>
                <a:cs typeface="Arial" panose="020B0604020202020204" pitchFamily="34" charset="0"/>
              </a:rPr>
              <a:t>Introduction to research</a:t>
            </a:r>
          </a:p>
          <a:p>
            <a:pPr marL="914400" lvl="1" indent="-457200" defTabSz="914400" fontAlgn="base">
              <a:spcBef>
                <a:spcPct val="0"/>
              </a:spcBef>
              <a:spcAft>
                <a:spcPct val="0"/>
              </a:spcAft>
              <a:buFont typeface="+mj-lt"/>
              <a:buAutoNum type="arabicPeriod"/>
            </a:pPr>
            <a:r>
              <a:rPr lang="en-US" dirty="0" smtClean="0">
                <a:solidFill>
                  <a:prstClr val="black"/>
                </a:solidFill>
                <a:latin typeface="Arial" panose="020B0604020202020204" pitchFamily="34" charset="0"/>
                <a:cs typeface="Arial" panose="020B0604020202020204" pitchFamily="34" charset="0"/>
              </a:rPr>
              <a:t>Human research rules and regulations</a:t>
            </a:r>
          </a:p>
          <a:p>
            <a:pPr marL="914400" lvl="1" indent="-457200" defTabSz="914400" fontAlgn="base">
              <a:spcBef>
                <a:spcPct val="0"/>
              </a:spcBef>
              <a:spcAft>
                <a:spcPct val="0"/>
              </a:spcAft>
              <a:buFont typeface="+mj-lt"/>
              <a:buAutoNum type="arabicPeriod"/>
            </a:pPr>
            <a:r>
              <a:rPr lang="en-US" dirty="0" smtClean="0">
                <a:solidFill>
                  <a:prstClr val="black"/>
                </a:solidFill>
                <a:latin typeface="Arial" panose="020B0604020202020204" pitchFamily="34" charset="0"/>
                <a:cs typeface="Arial" panose="020B0604020202020204" pitchFamily="34" charset="0"/>
              </a:rPr>
              <a:t>Recruitment and informed consent</a:t>
            </a:r>
          </a:p>
          <a:p>
            <a:pPr marL="914400" lvl="1" indent="-457200" defTabSz="914400" fontAlgn="base">
              <a:spcBef>
                <a:spcPct val="0"/>
              </a:spcBef>
              <a:spcAft>
                <a:spcPct val="0"/>
              </a:spcAft>
              <a:buFont typeface="+mj-lt"/>
              <a:buAutoNum type="arabicPeriod"/>
            </a:pPr>
            <a:r>
              <a:rPr lang="en-US" dirty="0" smtClean="0">
                <a:solidFill>
                  <a:prstClr val="black"/>
                </a:solidFill>
                <a:latin typeface="Arial" panose="020B0604020202020204" pitchFamily="34" charset="0"/>
                <a:cs typeface="Arial" panose="020B0604020202020204" pitchFamily="34" charset="0"/>
              </a:rPr>
              <a:t>Being careful with research information</a:t>
            </a:r>
            <a:br>
              <a:rPr lang="en-US" dirty="0" smtClean="0">
                <a:solidFill>
                  <a:prstClr val="black"/>
                </a:solidFill>
                <a:latin typeface="Arial" panose="020B0604020202020204" pitchFamily="34" charset="0"/>
                <a:cs typeface="Arial" panose="020B0604020202020204" pitchFamily="34" charset="0"/>
              </a:rPr>
            </a:br>
            <a:endParaRPr lang="en-US" dirty="0">
              <a:solidFill>
                <a:prstClr val="black"/>
              </a:solidFill>
              <a:latin typeface="Arial" panose="020B0604020202020204" pitchFamily="34" charset="0"/>
              <a:cs typeface="Arial" panose="020B0604020202020204" pitchFamily="34" charset="0"/>
            </a:endParaRPr>
          </a:p>
          <a:p>
            <a:pPr marL="457200" indent="-457200" defTabSz="914400" fontAlgn="base">
              <a:spcBef>
                <a:spcPct val="0"/>
              </a:spcBef>
              <a:spcAft>
                <a:spcPct val="0"/>
              </a:spcAft>
              <a:buFont typeface="Arial" panose="020B0604020202020204" pitchFamily="34" charset="0"/>
              <a:buChar char="•"/>
            </a:pPr>
            <a:r>
              <a:rPr lang="en-US" dirty="0" smtClean="0">
                <a:solidFill>
                  <a:prstClr val="black"/>
                </a:solidFill>
                <a:latin typeface="Arial" panose="020B0604020202020204" pitchFamily="34" charset="0"/>
                <a:cs typeface="Arial" panose="020B0604020202020204" pitchFamily="34" charset="0"/>
              </a:rPr>
              <a:t>Save progress and return</a:t>
            </a:r>
            <a:br>
              <a:rPr lang="en-US" dirty="0" smtClean="0">
                <a:solidFill>
                  <a:prstClr val="black"/>
                </a:solidFill>
                <a:latin typeface="Arial" panose="020B0604020202020204" pitchFamily="34" charset="0"/>
                <a:cs typeface="Arial" panose="020B0604020202020204" pitchFamily="34" charset="0"/>
              </a:rPr>
            </a:br>
            <a:endParaRPr lang="en-US" dirty="0">
              <a:solidFill>
                <a:prstClr val="black"/>
              </a:solidFill>
              <a:latin typeface="Arial" panose="020B0604020202020204" pitchFamily="34" charset="0"/>
              <a:cs typeface="Arial" panose="020B0604020202020204" pitchFamily="34" charset="0"/>
            </a:endParaRPr>
          </a:p>
          <a:p>
            <a:pPr marL="457200" indent="-457200" defTabSz="914400" fontAlgn="base">
              <a:spcBef>
                <a:spcPct val="0"/>
              </a:spcBef>
              <a:spcAft>
                <a:spcPct val="0"/>
              </a:spcAft>
              <a:buFont typeface="Arial" panose="020B0604020202020204" pitchFamily="34" charset="0"/>
              <a:buChar char="•"/>
            </a:pPr>
            <a:r>
              <a:rPr lang="en-US" dirty="0" smtClean="0">
                <a:solidFill>
                  <a:prstClr val="black"/>
                </a:solidFill>
                <a:latin typeface="Arial" panose="020B0604020202020204" pitchFamily="34" charset="0"/>
                <a:cs typeface="Arial" panose="020B0604020202020204" pitchFamily="34" charset="0"/>
              </a:rPr>
              <a:t>Access completion certificate</a:t>
            </a:r>
            <a:br>
              <a:rPr lang="en-US" dirty="0" smtClean="0">
                <a:solidFill>
                  <a:prstClr val="black"/>
                </a:solidFill>
                <a:latin typeface="Arial" panose="020B0604020202020204" pitchFamily="34" charset="0"/>
                <a:cs typeface="Arial" panose="020B0604020202020204" pitchFamily="34" charset="0"/>
              </a:rPr>
            </a:br>
            <a:endParaRPr lang="en-US" dirty="0" smtClean="0">
              <a:solidFill>
                <a:prstClr val="black"/>
              </a:solidFill>
              <a:latin typeface="Arial" panose="020B0604020202020204" pitchFamily="34" charset="0"/>
              <a:cs typeface="Arial" panose="020B0604020202020204" pitchFamily="34" charset="0"/>
            </a:endParaRPr>
          </a:p>
          <a:p>
            <a:pPr marL="457200" indent="-457200" defTabSz="914400" fontAlgn="base">
              <a:spcBef>
                <a:spcPct val="0"/>
              </a:spcBef>
              <a:spcAft>
                <a:spcPct val="0"/>
              </a:spcAft>
              <a:buFont typeface="Arial" panose="020B0604020202020204" pitchFamily="34" charset="0"/>
              <a:buChar char="•"/>
            </a:pPr>
            <a:r>
              <a:rPr lang="en-US" dirty="0" smtClean="0">
                <a:solidFill>
                  <a:prstClr val="black"/>
                </a:solidFill>
                <a:latin typeface="Arial" panose="020B0604020202020204" pitchFamily="34" charset="0"/>
                <a:cs typeface="Arial" panose="020B0604020202020204" pitchFamily="34" charset="0"/>
              </a:rPr>
              <a:t>Can go back and review training module content at any time</a:t>
            </a:r>
            <a:br>
              <a:rPr lang="en-US" dirty="0" smtClean="0">
                <a:solidFill>
                  <a:prstClr val="black"/>
                </a:solidFill>
                <a:latin typeface="Arial" panose="020B0604020202020204" pitchFamily="34" charset="0"/>
                <a:cs typeface="Arial" panose="020B0604020202020204" pitchFamily="34" charset="0"/>
              </a:rPr>
            </a:br>
            <a:endParaRPr lang="en-US" dirty="0">
              <a:solidFill>
                <a:prstClr val="black"/>
              </a:solidFill>
              <a:latin typeface="Arial" panose="020B0604020202020204" pitchFamily="34" charset="0"/>
              <a:cs typeface="Arial" panose="020B0604020202020204" pitchFamily="34" charset="0"/>
            </a:endParaRPr>
          </a:p>
        </p:txBody>
      </p:sp>
      <p:pic>
        <p:nvPicPr>
          <p:cNvPr id="10242"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7686" r="10635" b="9269"/>
          <a:stretch/>
        </p:blipFill>
        <p:spPr bwMode="auto">
          <a:xfrm>
            <a:off x="362527" y="1447800"/>
            <a:ext cx="4666673"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2226334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62409" y="1006057"/>
            <a:ext cx="8619183" cy="4845887"/>
            <a:chOff x="-1371600" y="1173913"/>
            <a:chExt cx="9465967" cy="5131130"/>
          </a:xfrm>
        </p:grpSpPr>
        <p:pic>
          <p:nvPicPr>
            <p:cNvPr id="1229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10000" y="1173913"/>
              <a:ext cx="4284367" cy="51311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371600" y="1173913"/>
              <a:ext cx="4980443" cy="510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762079992"/>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406985" y="304800"/>
            <a:ext cx="6330030" cy="624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68578425"/>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228600" y="228600"/>
            <a:ext cx="8686800" cy="5410200"/>
          </a:xfrm>
          <a:prstGeom prst="rect">
            <a:avLst/>
          </a:prstGeom>
          <a:solidFill>
            <a:schemeClr val="accent6">
              <a:lumMod val="60000"/>
              <a:lumOff val="4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r>
              <a:rPr lang="en-US" sz="2800" dirty="0" smtClean="0">
                <a:solidFill>
                  <a:prstClr val="white"/>
                </a:solidFill>
                <a:latin typeface="Arial" panose="020B0604020202020204" pitchFamily="34" charset="0"/>
                <a:cs typeface="Arial" panose="020B0604020202020204" pitchFamily="34" charset="0"/>
              </a:rPr>
              <a:t> </a:t>
            </a:r>
            <a:endParaRPr lang="en-US" sz="2800" dirty="0">
              <a:solidFill>
                <a:prstClr val="white"/>
              </a:solidFill>
              <a:latin typeface="Arial" panose="020B0604020202020204" pitchFamily="34" charset="0"/>
              <a:cs typeface="Arial" panose="020B0604020202020204" pitchFamily="34" charset="0"/>
            </a:endParaRPr>
          </a:p>
        </p:txBody>
      </p:sp>
      <p:sp>
        <p:nvSpPr>
          <p:cNvPr id="12" name="TextBox 11"/>
          <p:cNvSpPr txBox="1"/>
          <p:nvPr/>
        </p:nvSpPr>
        <p:spPr>
          <a:xfrm>
            <a:off x="304800" y="1146512"/>
            <a:ext cx="8229600" cy="4401205"/>
          </a:xfrm>
          <a:prstGeom prst="rect">
            <a:avLst/>
          </a:prstGeom>
          <a:noFill/>
          <a:ln w="25400">
            <a:noFill/>
          </a:ln>
        </p:spPr>
        <p:txBody>
          <a:bodyPr wrap="square" lIns="0" rIns="0" rtlCol="0">
            <a:spAutoFit/>
          </a:bodyPr>
          <a:lstStyle/>
          <a:p>
            <a:pPr marL="231775" lvl="1" indent="-231775" defTabSz="914400" fontAlgn="base">
              <a:spcBef>
                <a:spcPct val="0"/>
              </a:spcBef>
              <a:spcAft>
                <a:spcPct val="0"/>
              </a:spcAft>
              <a:buFont typeface="Arial" pitchFamily="34" charset="0"/>
              <a:buChar char="•"/>
            </a:pPr>
            <a:r>
              <a:rPr lang="en-US" sz="2000" dirty="0" smtClean="0">
                <a:solidFill>
                  <a:prstClr val="black"/>
                </a:solidFill>
                <a:latin typeface="Arial" panose="020B0604020202020204" pitchFamily="34" charset="0"/>
                <a:cs typeface="Arial" panose="020B0604020202020204" pitchFamily="34" charset="0"/>
              </a:rPr>
              <a:t>Covers same content/major topics as CITI training, presented in a community partner friendly format</a:t>
            </a:r>
            <a:br>
              <a:rPr lang="en-US" sz="2000" dirty="0" smtClean="0">
                <a:solidFill>
                  <a:prstClr val="black"/>
                </a:solidFill>
                <a:latin typeface="Arial" panose="020B0604020202020204" pitchFamily="34" charset="0"/>
                <a:cs typeface="Arial" panose="020B0604020202020204" pitchFamily="34" charset="0"/>
              </a:rPr>
            </a:br>
            <a:endParaRPr lang="en-US" sz="2000" dirty="0" smtClean="0">
              <a:solidFill>
                <a:prstClr val="black"/>
              </a:solidFill>
              <a:latin typeface="Arial" panose="020B0604020202020204" pitchFamily="34" charset="0"/>
              <a:cs typeface="Arial" panose="020B0604020202020204" pitchFamily="34" charset="0"/>
            </a:endParaRPr>
          </a:p>
          <a:p>
            <a:pPr marL="231775" lvl="1" indent="-231775" defTabSz="914400" fontAlgn="base">
              <a:spcBef>
                <a:spcPct val="0"/>
              </a:spcBef>
              <a:spcAft>
                <a:spcPct val="0"/>
              </a:spcAft>
              <a:buFont typeface="Arial" pitchFamily="34" charset="0"/>
              <a:buChar char="•"/>
            </a:pPr>
            <a:r>
              <a:rPr lang="en-US" sz="2000" dirty="0" smtClean="0">
                <a:solidFill>
                  <a:prstClr val="black"/>
                </a:solidFill>
                <a:latin typeface="Arial" panose="020B0604020202020204" pitchFamily="34" charset="0"/>
                <a:cs typeface="Arial" panose="020B0604020202020204" pitchFamily="34" charset="0"/>
              </a:rPr>
              <a:t>Training website allows for wide dissemination, completion at user’s convenience, and easy tracking of users and their progress</a:t>
            </a:r>
            <a:br>
              <a:rPr lang="en-US" sz="2000" dirty="0" smtClean="0">
                <a:solidFill>
                  <a:prstClr val="black"/>
                </a:solidFill>
                <a:latin typeface="Arial" panose="020B0604020202020204" pitchFamily="34" charset="0"/>
                <a:cs typeface="Arial" panose="020B0604020202020204" pitchFamily="34" charset="0"/>
              </a:rPr>
            </a:br>
            <a:endParaRPr lang="en-US" sz="2000" dirty="0" smtClean="0">
              <a:solidFill>
                <a:prstClr val="black"/>
              </a:solidFill>
              <a:latin typeface="Arial" panose="020B0604020202020204" pitchFamily="34" charset="0"/>
              <a:cs typeface="Arial" panose="020B0604020202020204" pitchFamily="34" charset="0"/>
            </a:endParaRPr>
          </a:p>
          <a:p>
            <a:pPr marL="231775" lvl="1" indent="-231775" defTabSz="914400" fontAlgn="base">
              <a:spcBef>
                <a:spcPct val="0"/>
              </a:spcBef>
              <a:spcAft>
                <a:spcPct val="0"/>
              </a:spcAft>
              <a:buFont typeface="Arial" pitchFamily="34" charset="0"/>
              <a:buChar char="•"/>
            </a:pPr>
            <a:r>
              <a:rPr lang="en-US" sz="2000" dirty="0" smtClean="0">
                <a:solidFill>
                  <a:prstClr val="black"/>
                </a:solidFill>
                <a:latin typeface="Arial" panose="020B0604020202020204" pitchFamily="34" charset="0"/>
                <a:cs typeface="Arial" panose="020B0604020202020204" pitchFamily="34" charset="0"/>
              </a:rPr>
              <a:t>Quality assurance – research staff responsible for monitoring CP training progress; CEAR Core staff available for troubleshooting</a:t>
            </a:r>
            <a:br>
              <a:rPr lang="en-US" sz="2000" dirty="0" smtClean="0">
                <a:solidFill>
                  <a:prstClr val="black"/>
                </a:solidFill>
                <a:latin typeface="Arial" panose="020B0604020202020204" pitchFamily="34" charset="0"/>
                <a:cs typeface="Arial" panose="020B0604020202020204" pitchFamily="34" charset="0"/>
              </a:rPr>
            </a:br>
            <a:endParaRPr lang="en-US" sz="2000" dirty="0" smtClean="0">
              <a:solidFill>
                <a:prstClr val="black"/>
              </a:solidFill>
              <a:latin typeface="Arial" panose="020B0604020202020204" pitchFamily="34" charset="0"/>
              <a:cs typeface="Arial" panose="020B0604020202020204" pitchFamily="34" charset="0"/>
            </a:endParaRPr>
          </a:p>
          <a:p>
            <a:pPr marL="231775" lvl="1" indent="-231775" defTabSz="914400" fontAlgn="base">
              <a:spcBef>
                <a:spcPct val="0"/>
              </a:spcBef>
              <a:spcAft>
                <a:spcPct val="0"/>
              </a:spcAft>
              <a:buFont typeface="Arial" pitchFamily="34" charset="0"/>
              <a:buChar char="•"/>
            </a:pPr>
            <a:r>
              <a:rPr lang="en-US" sz="2000" dirty="0" smtClean="0">
                <a:solidFill>
                  <a:prstClr val="black"/>
                </a:solidFill>
                <a:latin typeface="Arial" panose="020B0604020202020204" pitchFamily="34" charset="0"/>
                <a:cs typeface="Arial" panose="020B0604020202020204" pitchFamily="34" charset="0"/>
              </a:rPr>
              <a:t>Testing understanding/knowledge – Interactive activities and quizzes; CPs must answer all quiz questions correctly to complete training</a:t>
            </a:r>
          </a:p>
          <a:p>
            <a:pPr marL="231775" lvl="1" indent="-231775" defTabSz="914400" fontAlgn="base">
              <a:spcBef>
                <a:spcPct val="0"/>
              </a:spcBef>
              <a:spcAft>
                <a:spcPct val="0"/>
              </a:spcAft>
              <a:buFont typeface="Arial" pitchFamily="34" charset="0"/>
              <a:buChar char="•"/>
            </a:pPr>
            <a:endParaRPr lang="en-US" sz="2000" dirty="0" smtClean="0">
              <a:solidFill>
                <a:prstClr val="black"/>
              </a:solidFill>
              <a:latin typeface="Arial" panose="020B0604020202020204" pitchFamily="34" charset="0"/>
              <a:cs typeface="Arial" panose="020B0604020202020204" pitchFamily="34" charset="0"/>
            </a:endParaRPr>
          </a:p>
          <a:p>
            <a:pPr marL="231775" lvl="1" indent="-231775" defTabSz="914400" fontAlgn="base">
              <a:spcBef>
                <a:spcPct val="0"/>
              </a:spcBef>
              <a:spcAft>
                <a:spcPct val="0"/>
              </a:spcAft>
              <a:buFont typeface="Arial" pitchFamily="34" charset="0"/>
              <a:buChar char="•"/>
            </a:pPr>
            <a:endParaRPr lang="en-US" sz="2000" i="1" dirty="0" smtClean="0">
              <a:solidFill>
                <a:prstClr val="black"/>
              </a:solidFill>
              <a:latin typeface="Arial" panose="020B0604020202020204" pitchFamily="34" charset="0"/>
              <a:cs typeface="Arial" panose="020B0604020202020204" pitchFamily="34" charset="0"/>
            </a:endParaRPr>
          </a:p>
          <a:p>
            <a:pPr marL="688975" lvl="2" indent="-231775" defTabSz="914400" fontAlgn="base">
              <a:spcBef>
                <a:spcPct val="0"/>
              </a:spcBef>
              <a:spcAft>
                <a:spcPct val="0"/>
              </a:spcAft>
              <a:buFont typeface="Courier New" pitchFamily="49" charset="0"/>
              <a:buChar char="o"/>
            </a:pPr>
            <a:endParaRPr lang="en-US" sz="2000" dirty="0" smtClean="0">
              <a:solidFill>
                <a:prstClr val="black"/>
              </a:solidFill>
              <a:latin typeface="Arial" panose="020B0604020202020204" pitchFamily="34" charset="0"/>
              <a:cs typeface="Arial" panose="020B0604020202020204" pitchFamily="34" charset="0"/>
            </a:endParaRPr>
          </a:p>
        </p:txBody>
      </p:sp>
      <p:sp>
        <p:nvSpPr>
          <p:cNvPr id="22" name="Subtitle 2"/>
          <p:cNvSpPr txBox="1">
            <a:spLocks/>
          </p:cNvSpPr>
          <p:nvPr/>
        </p:nvSpPr>
        <p:spPr bwMode="auto">
          <a:xfrm>
            <a:off x="228600" y="381000"/>
            <a:ext cx="8686800" cy="76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defTabSz="914400" fontAlgn="base">
              <a:spcBef>
                <a:spcPct val="0"/>
              </a:spcBef>
              <a:spcAft>
                <a:spcPct val="0"/>
              </a:spcAft>
            </a:pPr>
            <a:r>
              <a:rPr lang="en-US" sz="3500" b="1" dirty="0" smtClean="0">
                <a:solidFill>
                  <a:srgbClr val="5C92B5">
                    <a:lumMod val="50000"/>
                  </a:srgbClr>
                </a:solidFill>
                <a:latin typeface="Arial" panose="020B0604020202020204" pitchFamily="34" charset="0"/>
                <a:cs typeface="Arial" panose="020B0604020202020204" pitchFamily="34" charset="0"/>
              </a:rPr>
              <a:t>Summary</a:t>
            </a:r>
            <a:endParaRPr lang="en-US" sz="3200" dirty="0" smtClean="0">
              <a:solidFill>
                <a:srgbClr val="421384"/>
              </a:solidFill>
              <a:latin typeface="Arial" panose="020B0604020202020204" pitchFamily="34" charset="0"/>
              <a:cs typeface="Arial" panose="020B0604020202020204" pitchFamily="34" charset="0"/>
            </a:endParaRPr>
          </a:p>
        </p:txBody>
      </p:sp>
      <p:grpSp>
        <p:nvGrpSpPr>
          <p:cNvPr id="6" name="Group 5"/>
          <p:cNvGrpSpPr/>
          <p:nvPr/>
        </p:nvGrpSpPr>
        <p:grpSpPr>
          <a:xfrm>
            <a:off x="0" y="5772815"/>
            <a:ext cx="9144000" cy="1008985"/>
            <a:chOff x="0" y="5772815"/>
            <a:chExt cx="9144000" cy="1008985"/>
          </a:xfrm>
        </p:grpSpPr>
        <p:sp>
          <p:nvSpPr>
            <p:cNvPr id="7" name="Rectangle 6"/>
            <p:cNvSpPr/>
            <p:nvPr/>
          </p:nvSpPr>
          <p:spPr>
            <a:xfrm>
              <a:off x="0" y="5867400"/>
              <a:ext cx="9144000" cy="838200"/>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white"/>
                </a:solidFill>
                <a:latin typeface="Arial" panose="020B0604020202020204" pitchFamily="34" charset="0"/>
                <a:cs typeface="Arial" panose="020B0604020202020204" pitchFamily="34" charset="0"/>
              </a:endParaRPr>
            </a:p>
          </p:txBody>
        </p:sp>
        <p:pic>
          <p:nvPicPr>
            <p:cNvPr id="8" name="Picture 1" descr="ITMAT Logo">
              <a:hlinkClick r:id="rId3"/>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286000" y="6032500"/>
              <a:ext cx="1612900" cy="596900"/>
            </a:xfrm>
            <a:prstGeom prst="rect">
              <a:avLst/>
            </a:prstGeom>
            <a:noFill/>
            <a:ln w="9525">
              <a:noFill/>
              <a:miter lim="800000"/>
              <a:headEnd/>
              <a:tailEnd/>
            </a:ln>
          </p:spPr>
        </p:pic>
        <p:pic>
          <p:nvPicPr>
            <p:cNvPr id="9" name="Picture 4" descr="CTSA Logo">
              <a:hlinkClick r:id="rId5"/>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267200" y="6130925"/>
              <a:ext cx="2744787" cy="574675"/>
            </a:xfrm>
            <a:prstGeom prst="rect">
              <a:avLst/>
            </a:prstGeom>
            <a:noFill/>
            <a:ln w="9525">
              <a:noFill/>
              <a:miter lim="800000"/>
              <a:headEnd/>
              <a:tailEnd/>
            </a:ln>
          </p:spPr>
        </p:pic>
        <p:pic>
          <p:nvPicPr>
            <p:cNvPr id="10" name="Picture 5"/>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81000" y="5991212"/>
              <a:ext cx="1552575" cy="561988"/>
            </a:xfrm>
            <a:prstGeom prst="rect">
              <a:avLst/>
            </a:prstGeom>
            <a:noFill/>
            <a:ln w="9525">
              <a:noFill/>
              <a:miter lim="800000"/>
              <a:headEnd/>
              <a:tailEnd/>
            </a:ln>
          </p:spPr>
        </p:pic>
        <p:pic>
          <p:nvPicPr>
            <p:cNvPr id="11" name="Picture 8" descr="S:\Glanz_Group\Center for Health Behavior Research\Logo\logo_smaller.gif"/>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7391400" y="5772815"/>
              <a:ext cx="1447800" cy="1008985"/>
            </a:xfrm>
            <a:prstGeom prst="rect">
              <a:avLst/>
            </a:prstGeom>
            <a:noFill/>
            <a:ln w="9525">
              <a:noFill/>
              <a:miter lim="800000"/>
              <a:headEnd/>
              <a:tailEnd/>
            </a:ln>
          </p:spPr>
        </p:pic>
      </p:grpSp>
    </p:spTree>
    <p:extLst>
      <p:ext uri="{BB962C8B-B14F-4D97-AF65-F5344CB8AC3E}">
        <p14:creationId xmlns:p14="http://schemas.microsoft.com/office/powerpoint/2010/main" val="2802037409"/>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228600" y="228600"/>
            <a:ext cx="8686800" cy="6400800"/>
          </a:xfrm>
          <a:prstGeom prst="rect">
            <a:avLst/>
          </a:prstGeom>
          <a:solidFill>
            <a:schemeClr val="accent6">
              <a:lumMod val="60000"/>
              <a:lumOff val="4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fontAlgn="base">
              <a:spcBef>
                <a:spcPct val="0"/>
              </a:spcBef>
              <a:spcAft>
                <a:spcPct val="0"/>
              </a:spcAft>
            </a:pPr>
            <a:endParaRPr lang="en-US" sz="2400" dirty="0" smtClean="0">
              <a:solidFill>
                <a:prstClr val="white"/>
              </a:solidFill>
              <a:latin typeface="Arial" panose="020B0604020202020204" pitchFamily="34" charset="0"/>
              <a:cs typeface="Arial" panose="020B0604020202020204" pitchFamily="34" charset="0"/>
            </a:endParaRPr>
          </a:p>
          <a:p>
            <a:pPr defTabSz="914400" fontAlgn="base">
              <a:spcBef>
                <a:spcPct val="0"/>
              </a:spcBef>
              <a:spcAft>
                <a:spcPct val="0"/>
              </a:spcAft>
            </a:pPr>
            <a:endParaRPr lang="en-US" sz="2400" dirty="0">
              <a:solidFill>
                <a:prstClr val="white"/>
              </a:solidFill>
              <a:latin typeface="Arial" panose="020B0604020202020204" pitchFamily="34" charset="0"/>
              <a:cs typeface="Arial" panose="020B0604020202020204" pitchFamily="34" charset="0"/>
            </a:endParaRPr>
          </a:p>
        </p:txBody>
      </p:sp>
      <p:sp>
        <p:nvSpPr>
          <p:cNvPr id="22" name="Subtitle 2"/>
          <p:cNvSpPr txBox="1">
            <a:spLocks/>
          </p:cNvSpPr>
          <p:nvPr/>
        </p:nvSpPr>
        <p:spPr bwMode="auto">
          <a:xfrm>
            <a:off x="204716" y="457200"/>
            <a:ext cx="8686800" cy="76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algn="ctr" defTabSz="914400" fontAlgn="base">
              <a:spcBef>
                <a:spcPct val="0"/>
              </a:spcBef>
              <a:spcAft>
                <a:spcPct val="0"/>
              </a:spcAft>
            </a:pPr>
            <a:r>
              <a:rPr lang="en-US" sz="3600" b="1" dirty="0" smtClean="0">
                <a:solidFill>
                  <a:srgbClr val="5C92B5">
                    <a:lumMod val="50000"/>
                  </a:srgbClr>
                </a:solidFill>
                <a:latin typeface="Arial" panose="020B0604020202020204" pitchFamily="34" charset="0"/>
                <a:cs typeface="Arial" panose="020B0604020202020204" pitchFamily="34" charset="0"/>
              </a:rPr>
              <a:t>Questions?</a:t>
            </a:r>
            <a:endParaRPr lang="en-US" sz="3600" dirty="0" smtClean="0">
              <a:solidFill>
                <a:srgbClr val="5C92B5">
                  <a:lumMod val="50000"/>
                </a:srgbClr>
              </a:solidFill>
              <a:latin typeface="Arial" panose="020B0604020202020204" pitchFamily="34" charset="0"/>
              <a:cs typeface="Arial" panose="020B0604020202020204" pitchFamily="34" charset="0"/>
            </a:endParaRPr>
          </a:p>
        </p:txBody>
      </p:sp>
      <p:pic>
        <p:nvPicPr>
          <p:cNvPr id="10242" name="Picture 2" descr="https://i.kinja-img.com/gawker-media/image/upload/s--afygzOV---/c_fill,fl_progressive,g_north,h_358,q_80,w_636/ihsllhptnnm4vb7wuvgq.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0" y="1388852"/>
            <a:ext cx="4572000" cy="257354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724400" y="4716959"/>
            <a:ext cx="3886200" cy="769441"/>
          </a:xfrm>
          <a:prstGeom prst="rect">
            <a:avLst/>
          </a:prstGeom>
          <a:noFill/>
          <a:ln w="25400">
            <a:noFill/>
          </a:ln>
        </p:spPr>
        <p:txBody>
          <a:bodyPr wrap="square" rtlCol="0">
            <a:spAutoFit/>
          </a:bodyPr>
          <a:lstStyle/>
          <a:p>
            <a:pPr algn="ctr" defTabSz="914400" fontAlgn="base">
              <a:spcBef>
                <a:spcPct val="0"/>
              </a:spcBef>
              <a:spcAft>
                <a:spcPct val="0"/>
              </a:spcAft>
            </a:pPr>
            <a:r>
              <a:rPr lang="en-US" sz="2400" b="1" dirty="0" smtClean="0">
                <a:solidFill>
                  <a:srgbClr val="5C92B5">
                    <a:lumMod val="50000"/>
                  </a:srgbClr>
                </a:solidFill>
                <a:latin typeface="Arial" panose="020B0604020202020204" pitchFamily="34" charset="0"/>
                <a:cs typeface="Arial" panose="020B0604020202020204" pitchFamily="34" charset="0"/>
              </a:rPr>
              <a:t>Karen Glanz, PhD, MPH</a:t>
            </a:r>
          </a:p>
          <a:p>
            <a:pPr algn="ctr" defTabSz="914400" fontAlgn="base">
              <a:spcBef>
                <a:spcPct val="0"/>
              </a:spcBef>
              <a:spcAft>
                <a:spcPct val="0"/>
              </a:spcAft>
            </a:pPr>
            <a:r>
              <a:rPr lang="en-US" sz="2000" dirty="0" smtClean="0">
                <a:solidFill>
                  <a:prstClr val="black"/>
                </a:solidFill>
                <a:latin typeface="Arial" panose="020B0604020202020204" pitchFamily="34" charset="0"/>
                <a:cs typeface="Arial" panose="020B0604020202020204" pitchFamily="34" charset="0"/>
              </a:rPr>
              <a:t>kglanz@upenn.edu</a:t>
            </a:r>
          </a:p>
        </p:txBody>
      </p:sp>
      <p:sp>
        <p:nvSpPr>
          <p:cNvPr id="6" name="TextBox 5"/>
          <p:cNvSpPr txBox="1"/>
          <p:nvPr/>
        </p:nvSpPr>
        <p:spPr>
          <a:xfrm>
            <a:off x="685800" y="4231719"/>
            <a:ext cx="3886200" cy="2231380"/>
          </a:xfrm>
          <a:prstGeom prst="rect">
            <a:avLst/>
          </a:prstGeom>
          <a:noFill/>
          <a:ln w="25400">
            <a:noFill/>
          </a:ln>
        </p:spPr>
        <p:txBody>
          <a:bodyPr wrap="square" lIns="0" rIns="0" numCol="1" rtlCol="0">
            <a:spAutoFit/>
          </a:bodyPr>
          <a:lstStyle/>
          <a:p>
            <a:pPr marL="0" lvl="1" defTabSz="914400" fontAlgn="base">
              <a:spcBef>
                <a:spcPct val="0"/>
              </a:spcBef>
              <a:spcAft>
                <a:spcPts val="600"/>
              </a:spcAft>
            </a:pPr>
            <a:r>
              <a:rPr lang="en-US" sz="2400" b="1" u="sng" dirty="0" smtClean="0">
                <a:solidFill>
                  <a:srgbClr val="5C92B5">
                    <a:lumMod val="50000"/>
                  </a:srgbClr>
                </a:solidFill>
                <a:latin typeface="Arial" panose="020B0604020202020204" pitchFamily="34" charset="0"/>
                <a:cs typeface="Arial" panose="020B0604020202020204" pitchFamily="34" charset="0"/>
              </a:rPr>
              <a:t>Acknowledgements</a:t>
            </a:r>
            <a:endParaRPr lang="en-US" sz="2400" u="sng" dirty="0" smtClean="0">
              <a:solidFill>
                <a:prstClr val="black"/>
              </a:solidFill>
              <a:latin typeface="Arial" panose="020B0604020202020204" pitchFamily="34" charset="0"/>
              <a:cs typeface="Arial" panose="020B0604020202020204" pitchFamily="34" charset="0"/>
            </a:endParaRPr>
          </a:p>
          <a:p>
            <a:pPr marL="231775" lvl="1" indent="-231775" defTabSz="914400" fontAlgn="base">
              <a:spcBef>
                <a:spcPct val="0"/>
              </a:spcBef>
              <a:spcAft>
                <a:spcPct val="0"/>
              </a:spcAft>
              <a:buFont typeface="Arial" pitchFamily="34" charset="0"/>
              <a:buChar char="•"/>
            </a:pPr>
            <a:r>
              <a:rPr lang="en-US" dirty="0" smtClean="0">
                <a:solidFill>
                  <a:prstClr val="black"/>
                </a:solidFill>
                <a:latin typeface="Arial" panose="020B0604020202020204" pitchFamily="34" charset="0"/>
                <a:cs typeface="Arial" panose="020B0604020202020204" pitchFamily="34" charset="0"/>
              </a:rPr>
              <a:t>Sara Grossman, MPH</a:t>
            </a:r>
          </a:p>
          <a:p>
            <a:pPr marL="231775" lvl="1" indent="-231775" defTabSz="914400" fontAlgn="base">
              <a:spcBef>
                <a:spcPct val="0"/>
              </a:spcBef>
              <a:spcAft>
                <a:spcPct val="0"/>
              </a:spcAft>
              <a:buFont typeface="Arial" pitchFamily="34" charset="0"/>
              <a:buChar char="•"/>
            </a:pPr>
            <a:r>
              <a:rPr lang="en-US" dirty="0" smtClean="0">
                <a:solidFill>
                  <a:prstClr val="black"/>
                </a:solidFill>
                <a:latin typeface="Arial" panose="020B0604020202020204" pitchFamily="34" charset="0"/>
                <a:cs typeface="Arial" panose="020B0604020202020204" pitchFamily="34" charset="0"/>
              </a:rPr>
              <a:t>Sarah Green, MPH</a:t>
            </a:r>
          </a:p>
          <a:p>
            <a:pPr marL="231775" lvl="1" indent="-231775" defTabSz="914400" fontAlgn="base">
              <a:spcBef>
                <a:spcPct val="0"/>
              </a:spcBef>
              <a:spcAft>
                <a:spcPct val="0"/>
              </a:spcAft>
              <a:buFont typeface="Arial" pitchFamily="34" charset="0"/>
              <a:buChar char="•"/>
            </a:pPr>
            <a:r>
              <a:rPr lang="en-US" dirty="0" smtClean="0">
                <a:solidFill>
                  <a:prstClr val="black"/>
                </a:solidFill>
                <a:latin typeface="Arial" panose="020B0604020202020204" pitchFamily="34" charset="0"/>
                <a:cs typeface="Arial" panose="020B0604020202020204" pitchFamily="34" charset="0"/>
              </a:rPr>
              <a:t>P’unk Ave</a:t>
            </a:r>
          </a:p>
          <a:p>
            <a:pPr marL="231775" lvl="1" indent="-231775" defTabSz="914400" fontAlgn="base">
              <a:spcBef>
                <a:spcPct val="0"/>
              </a:spcBef>
              <a:spcAft>
                <a:spcPct val="0"/>
              </a:spcAft>
              <a:buFont typeface="Arial" pitchFamily="34" charset="0"/>
              <a:buChar char="•"/>
            </a:pPr>
            <a:r>
              <a:rPr lang="en-US" dirty="0" smtClean="0">
                <a:solidFill>
                  <a:prstClr val="black"/>
                </a:solidFill>
                <a:latin typeface="Arial" panose="020B0604020202020204" pitchFamily="34" charset="0"/>
                <a:cs typeface="Arial" panose="020B0604020202020204" pitchFamily="34" charset="0"/>
              </a:rPr>
              <a:t>CEAR Core Steering Committee</a:t>
            </a:r>
          </a:p>
          <a:p>
            <a:pPr marL="231775" lvl="1" indent="-231775" defTabSz="914400" fontAlgn="base">
              <a:spcBef>
                <a:spcPct val="0"/>
              </a:spcBef>
              <a:spcAft>
                <a:spcPct val="0"/>
              </a:spcAft>
              <a:buFont typeface="Arial" pitchFamily="34" charset="0"/>
              <a:buChar char="•"/>
            </a:pPr>
            <a:r>
              <a:rPr lang="en-US" dirty="0" smtClean="0">
                <a:solidFill>
                  <a:prstClr val="black"/>
                </a:solidFill>
                <a:latin typeface="Arial" panose="020B0604020202020204" pitchFamily="34" charset="0"/>
                <a:cs typeface="Arial" panose="020B0604020202020204" pitchFamily="34" charset="0"/>
              </a:rPr>
              <a:t>Usability Testers</a:t>
            </a:r>
          </a:p>
          <a:p>
            <a:pPr marL="0" lvl="1" defTabSz="914400" fontAlgn="base">
              <a:spcBef>
                <a:spcPct val="0"/>
              </a:spcBef>
              <a:spcAft>
                <a:spcPct val="0"/>
              </a:spcAft>
            </a:pPr>
            <a:endParaRPr lang="en-US" sz="2000" i="1" dirty="0" smtClean="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12332023"/>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779463" y="917575"/>
            <a:ext cx="7772400" cy="1825625"/>
          </a:xfrm>
          <a:prstGeom prst="rect">
            <a:avLst/>
          </a:prstGeom>
          <a:ln w="57150" cmpd="sng">
            <a:solidFill>
              <a:srgbClr val="FFFFFF"/>
            </a:solidFill>
          </a:ln>
        </p:spPr>
        <p:txBody>
          <a:bodyPr vert="horz" lIns="91440" tIns="45720" rIns="91440" bIns="45720" rtlCol="0" anchor="b" anchorCtr="0">
            <a:noAutofit/>
          </a:bodyPr>
          <a:lstStyle>
            <a:lvl1pPr algn="l" defTabSz="914400" rtl="0" eaLnBrk="1" latinLnBrk="0" hangingPunct="1">
              <a:spcBef>
                <a:spcPct val="0"/>
              </a:spcBef>
              <a:buNone/>
              <a:defRPr sz="3800" kern="1200">
                <a:solidFill>
                  <a:schemeClr val="bg1"/>
                </a:solidFill>
                <a:latin typeface="+mj-lt"/>
                <a:ea typeface="+mj-ea"/>
                <a:cs typeface="+mj-cs"/>
              </a:defRPr>
            </a:lvl1pPr>
          </a:lstStyle>
          <a:p>
            <a:pPr algn="ctr"/>
            <a:r>
              <a:rPr lang="en-US" sz="3400" b="1" dirty="0" smtClean="0"/>
              <a:t>Community Involvement in Research Training: CIRTification</a:t>
            </a:r>
            <a:r>
              <a:rPr lang="en-US" sz="3400" b="1" dirty="0"/>
              <a:t> </a:t>
            </a:r>
            <a:r>
              <a:rPr lang="en-US" sz="3400" b="1" dirty="0" smtClean="0"/>
              <a:t>and </a:t>
            </a:r>
            <a:br>
              <a:rPr lang="en-US" sz="3400" b="1" dirty="0" smtClean="0"/>
            </a:br>
            <a:r>
              <a:rPr lang="en-US" sz="3400" b="1" dirty="0" smtClean="0"/>
              <a:t>Informed Consent in Action</a:t>
            </a:r>
            <a:endParaRPr lang="en-US" sz="3400" b="1" dirty="0"/>
          </a:p>
        </p:txBody>
      </p:sp>
      <p:sp>
        <p:nvSpPr>
          <p:cNvPr id="6" name="Subtitle 2"/>
          <p:cNvSpPr txBox="1">
            <a:spLocks/>
          </p:cNvSpPr>
          <p:nvPr/>
        </p:nvSpPr>
        <p:spPr>
          <a:xfrm>
            <a:off x="1237081" y="3805642"/>
            <a:ext cx="6731965" cy="1752600"/>
          </a:xfrm>
          <a:prstGeom prst="rect">
            <a:avLst/>
          </a:prstGeom>
          <a:ln>
            <a:noFill/>
          </a:ln>
        </p:spPr>
        <p:txBody>
          <a:bodyPr vert="horz" lIns="91440" tIns="45720" rIns="91440" bIns="45720" rtlCol="0">
            <a:normAutofit/>
          </a:bodyPr>
          <a:lstStyle>
            <a:lvl1pPr marL="282575" indent="-282575" algn="l" defTabSz="914400" rtl="0" eaLnBrk="1" latinLnBrk="0" hangingPunct="1">
              <a:spcBef>
                <a:spcPts val="2000"/>
              </a:spcBef>
              <a:buFont typeface="Wingdings 2" pitchFamily="18" charset="2"/>
              <a:buChar char=""/>
              <a:defRPr sz="2200" kern="1200">
                <a:solidFill>
                  <a:schemeClr val="bg1"/>
                </a:solidFill>
                <a:latin typeface="+mn-lt"/>
                <a:ea typeface="+mn-ea"/>
                <a:cs typeface="+mn-cs"/>
              </a:defRPr>
            </a:lvl1pPr>
            <a:lvl2pPr marL="577850" indent="-295275" algn="l" defTabSz="914400" rtl="0" eaLnBrk="1" latinLnBrk="0" hangingPunct="1">
              <a:spcBef>
                <a:spcPts val="600"/>
              </a:spcBef>
              <a:buFont typeface="Wingdings 2" pitchFamily="18" charset="2"/>
              <a:buChar char=""/>
              <a:defRPr sz="2000" kern="1200">
                <a:solidFill>
                  <a:schemeClr val="bg1"/>
                </a:solidFill>
                <a:latin typeface="+mn-lt"/>
                <a:ea typeface="+mn-ea"/>
                <a:cs typeface="+mn-cs"/>
              </a:defRPr>
            </a:lvl2pPr>
            <a:lvl3pPr marL="86042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3pPr>
            <a:lvl4pPr marL="1143000"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4pPr>
            <a:lvl5pPr marL="142557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5pPr>
            <a:lvl6pPr marL="1711325"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6pPr>
            <a:lvl7pPr marL="2000250"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7pPr>
            <a:lvl8pPr marL="2290763"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8pPr>
            <a:lvl9pPr marL="2571750" indent="-288925" algn="l" defTabSz="914400" rtl="0" eaLnBrk="1" latinLnBrk="0" hangingPunct="1">
              <a:spcBef>
                <a:spcPct val="20000"/>
              </a:spcBef>
              <a:buFont typeface="Wingdings 2" pitchFamily="18" charset="2"/>
              <a:buChar char=""/>
              <a:defRPr lang="en-US" sz="1800" kern="1200" dirty="0">
                <a:solidFill>
                  <a:schemeClr val="bg1"/>
                </a:solidFill>
                <a:latin typeface="+mn-lt"/>
                <a:ea typeface="+mn-ea"/>
                <a:cs typeface="+mn-cs"/>
              </a:defRPr>
            </a:lvl9pPr>
          </a:lstStyle>
          <a:p>
            <a:pPr marL="0" indent="0" algn="ctr">
              <a:lnSpc>
                <a:spcPct val="50000"/>
              </a:lnSpc>
              <a:buNone/>
            </a:pPr>
            <a:r>
              <a:rPr lang="en-US" sz="2600" b="1" dirty="0" smtClean="0"/>
              <a:t>Emily E. Anderson, PhD, MPH</a:t>
            </a:r>
          </a:p>
          <a:p>
            <a:pPr marL="0" indent="0" algn="ctr">
              <a:lnSpc>
                <a:spcPct val="50000"/>
              </a:lnSpc>
              <a:buNone/>
            </a:pPr>
            <a:r>
              <a:rPr lang="en-US" dirty="0" smtClean="0"/>
              <a:t>Loyola University Chicago</a:t>
            </a:r>
          </a:p>
          <a:p>
            <a:pPr marL="0" indent="0" algn="ctr">
              <a:lnSpc>
                <a:spcPct val="50000"/>
              </a:lnSpc>
              <a:buNone/>
            </a:pPr>
            <a:r>
              <a:rPr lang="en-US" dirty="0" err="1" smtClean="0"/>
              <a:t>Neiswanger</a:t>
            </a:r>
            <a:r>
              <a:rPr lang="en-US" dirty="0" smtClean="0"/>
              <a:t> Institute for Bioethics</a:t>
            </a:r>
            <a:endParaRPr lang="en-US" dirty="0"/>
          </a:p>
        </p:txBody>
      </p:sp>
      <p:pic>
        <p:nvPicPr>
          <p:cNvPr id="5" name="Picture 4" descr="eanderson-t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7081" y="3741794"/>
            <a:ext cx="929783" cy="1239711"/>
          </a:xfrm>
          <a:prstGeom prst="rect">
            <a:avLst/>
          </a:prstGeom>
        </p:spPr>
      </p:pic>
    </p:spTree>
    <p:extLst>
      <p:ext uri="{BB962C8B-B14F-4D97-AF65-F5344CB8AC3E}">
        <p14:creationId xmlns:p14="http://schemas.microsoft.com/office/powerpoint/2010/main" val="150436339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3060" y="525539"/>
            <a:ext cx="8500535" cy="810204"/>
          </a:xfrm>
          <a:ln w="38100" cmpd="sng">
            <a:solidFill>
              <a:srgbClr val="FFFFFF"/>
            </a:solidFill>
          </a:ln>
        </p:spPr>
        <p:txBody>
          <a:bodyPr/>
          <a:lstStyle/>
          <a:p>
            <a:r>
              <a:rPr lang="en-US" sz="4200" b="1" u="sng" dirty="0" smtClean="0"/>
              <a:t>Next Steps</a:t>
            </a:r>
            <a:r>
              <a:rPr lang="en-US" sz="4200" b="1" dirty="0" smtClean="0"/>
              <a:t>: </a:t>
            </a:r>
            <a:r>
              <a:rPr lang="en-US" sz="4000" b="1" dirty="0" smtClean="0"/>
              <a:t>We need your input!</a:t>
            </a:r>
            <a:endParaRPr lang="en-US" sz="4000" b="1" dirty="0"/>
          </a:p>
        </p:txBody>
      </p:sp>
      <p:graphicFrame>
        <p:nvGraphicFramePr>
          <p:cNvPr id="5" name="Table 4"/>
          <p:cNvGraphicFramePr>
            <a:graphicFrameLocks noGrp="1"/>
          </p:cNvGraphicFramePr>
          <p:nvPr>
            <p:extLst>
              <p:ext uri="{D42A27DB-BD31-4B8C-83A1-F6EECF244321}">
                <p14:modId xmlns:p14="http://schemas.microsoft.com/office/powerpoint/2010/main" val="3419462174"/>
              </p:ext>
            </p:extLst>
          </p:nvPr>
        </p:nvGraphicFramePr>
        <p:xfrm>
          <a:off x="373060" y="1698617"/>
          <a:ext cx="8212669" cy="1767839"/>
        </p:xfrm>
        <a:graphic>
          <a:graphicData uri="http://schemas.openxmlformats.org/drawingml/2006/table">
            <a:tbl>
              <a:tblPr firstRow="1" bandRow="1">
                <a:tableStyleId>{5C22544A-7EE6-4342-B048-85BDC9FD1C3A}</a:tableStyleId>
              </a:tblPr>
              <a:tblGrid>
                <a:gridCol w="5125939"/>
                <a:gridCol w="3086730"/>
              </a:tblGrid>
              <a:tr h="287867">
                <a:tc>
                  <a:txBody>
                    <a:bodyPr/>
                    <a:lstStyle/>
                    <a:p>
                      <a:pPr algn="ctr"/>
                      <a:r>
                        <a:rPr lang="en-US" sz="1400" dirty="0" smtClean="0"/>
                        <a:t>Role</a:t>
                      </a:r>
                      <a:endParaRPr lang="en-US" sz="1400" dirty="0"/>
                    </a:p>
                  </a:txBody>
                  <a:tcPr/>
                </a:tc>
                <a:tc>
                  <a:txBody>
                    <a:bodyPr/>
                    <a:lstStyle/>
                    <a:p>
                      <a:pPr algn="ctr"/>
                      <a:r>
                        <a:rPr lang="en-US" sz="1400" dirty="0" smtClean="0"/>
                        <a:t>Number of responses</a:t>
                      </a:r>
                      <a:endParaRPr lang="en-US" sz="1400" dirty="0"/>
                    </a:p>
                  </a:txBody>
                  <a:tcPr/>
                </a:tc>
              </a:tr>
              <a:tr h="287867">
                <a:tc>
                  <a:txBody>
                    <a:bodyPr/>
                    <a:lstStyle/>
                    <a:p>
                      <a:r>
                        <a:rPr lang="en-US" sz="1400" kern="1200" dirty="0" smtClean="0">
                          <a:solidFill>
                            <a:schemeClr val="dk1"/>
                          </a:solidFill>
                          <a:effectLst/>
                          <a:latin typeface="+mn-lt"/>
                          <a:ea typeface="+mn-ea"/>
                          <a:cs typeface="+mn-cs"/>
                        </a:rPr>
                        <a:t>Investigator/Researcher</a:t>
                      </a:r>
                      <a:r>
                        <a:rPr lang="en-US" sz="1400" dirty="0" smtClean="0">
                          <a:effectLst/>
                        </a:rPr>
                        <a:t> </a:t>
                      </a:r>
                      <a:endParaRPr lang="en-US" sz="1400" dirty="0"/>
                    </a:p>
                  </a:txBody>
                  <a:tcPr/>
                </a:tc>
                <a:tc>
                  <a:txBody>
                    <a:bodyPr/>
                    <a:lstStyle/>
                    <a:p>
                      <a:pPr algn="ctr"/>
                      <a:r>
                        <a:rPr lang="en-US" sz="1800" kern="1200" dirty="0" smtClean="0">
                          <a:solidFill>
                            <a:schemeClr val="dk1"/>
                          </a:solidFill>
                          <a:effectLst/>
                          <a:latin typeface="+mn-lt"/>
                          <a:ea typeface="+mn-ea"/>
                          <a:cs typeface="+mn-cs"/>
                        </a:rPr>
                        <a:t>10</a:t>
                      </a:r>
                      <a:r>
                        <a:rPr lang="en-US" sz="1400" kern="1200" dirty="0" smtClean="0">
                          <a:solidFill>
                            <a:schemeClr val="dk1"/>
                          </a:solidFill>
                          <a:effectLst/>
                          <a:latin typeface="+mn-lt"/>
                          <a:ea typeface="+mn-ea"/>
                          <a:cs typeface="+mn-cs"/>
                        </a:rPr>
                        <a:t> (22%)</a:t>
                      </a:r>
                      <a:r>
                        <a:rPr lang="en-US" sz="1400" dirty="0" smtClean="0">
                          <a:effectLst/>
                        </a:rPr>
                        <a:t> </a:t>
                      </a:r>
                      <a:endParaRPr lang="en-US" sz="1400" dirty="0"/>
                    </a:p>
                  </a:txBody>
                  <a:tcPr/>
                </a:tc>
              </a:tr>
              <a:tr h="287867">
                <a:tc>
                  <a:txBody>
                    <a:bodyPr/>
                    <a:lstStyle/>
                    <a:p>
                      <a:r>
                        <a:rPr lang="en-US" sz="1400" kern="1200" dirty="0" smtClean="0">
                          <a:solidFill>
                            <a:schemeClr val="dk1"/>
                          </a:solidFill>
                          <a:effectLst/>
                          <a:latin typeface="+mn-lt"/>
                          <a:ea typeface="+mn-ea"/>
                          <a:cs typeface="+mn-cs"/>
                        </a:rPr>
                        <a:t>Research Coordinator/Manager/Assistant</a:t>
                      </a:r>
                      <a:endParaRPr lang="en-US" sz="1400" dirty="0"/>
                    </a:p>
                  </a:txBody>
                  <a:tcPr/>
                </a:tc>
                <a:tc>
                  <a:txBody>
                    <a:bodyPr/>
                    <a:lstStyle/>
                    <a:p>
                      <a:pPr algn="ctr"/>
                      <a:r>
                        <a:rPr lang="en-US" sz="1800" kern="1200" dirty="0" smtClean="0">
                          <a:solidFill>
                            <a:schemeClr val="dk1"/>
                          </a:solidFill>
                          <a:effectLst/>
                          <a:latin typeface="+mn-lt"/>
                          <a:ea typeface="+mn-ea"/>
                          <a:cs typeface="+mn-cs"/>
                        </a:rPr>
                        <a:t>17</a:t>
                      </a:r>
                      <a:r>
                        <a:rPr lang="en-US" sz="1400" kern="1200" dirty="0" smtClean="0">
                          <a:solidFill>
                            <a:schemeClr val="dk1"/>
                          </a:solidFill>
                          <a:effectLst/>
                          <a:latin typeface="+mn-lt"/>
                          <a:ea typeface="+mn-ea"/>
                          <a:cs typeface="+mn-cs"/>
                        </a:rPr>
                        <a:t> (38%)</a:t>
                      </a:r>
                      <a:r>
                        <a:rPr lang="en-US" sz="1400" dirty="0" smtClean="0">
                          <a:effectLst/>
                        </a:rPr>
                        <a:t> </a:t>
                      </a:r>
                      <a:endParaRPr lang="en-US" sz="1400" dirty="0"/>
                    </a:p>
                  </a:txBody>
                  <a:tcPr/>
                </a:tc>
              </a:tr>
              <a:tr h="287867">
                <a:tc>
                  <a:txBody>
                    <a:bodyPr/>
                    <a:lstStyle/>
                    <a:p>
                      <a:r>
                        <a:rPr lang="en-US" sz="1400" kern="1200" dirty="0" smtClean="0">
                          <a:solidFill>
                            <a:schemeClr val="dk1"/>
                          </a:solidFill>
                          <a:effectLst/>
                          <a:latin typeface="+mn-lt"/>
                          <a:ea typeface="+mn-ea"/>
                          <a:cs typeface="+mn-cs"/>
                        </a:rPr>
                        <a:t>IRB Member or Leader</a:t>
                      </a:r>
                      <a:r>
                        <a:rPr lang="en-US" sz="1400" dirty="0" smtClean="0">
                          <a:effectLst/>
                        </a:rPr>
                        <a:t> </a:t>
                      </a:r>
                      <a:endParaRPr lang="en-US" sz="1400" dirty="0"/>
                    </a:p>
                  </a:txBody>
                  <a:tcPr/>
                </a:tc>
                <a:tc>
                  <a:txBody>
                    <a:bodyPr/>
                    <a:lstStyle/>
                    <a:p>
                      <a:pPr algn="ctr"/>
                      <a:r>
                        <a:rPr lang="en-US" sz="1800" kern="1200" dirty="0" smtClean="0">
                          <a:solidFill>
                            <a:schemeClr val="dk1"/>
                          </a:solidFill>
                          <a:effectLst/>
                          <a:latin typeface="+mn-lt"/>
                          <a:ea typeface="+mn-ea"/>
                          <a:cs typeface="+mn-cs"/>
                        </a:rPr>
                        <a:t>16</a:t>
                      </a:r>
                      <a:r>
                        <a:rPr lang="en-US" sz="1400" kern="1200" dirty="0" smtClean="0">
                          <a:solidFill>
                            <a:schemeClr val="dk1"/>
                          </a:solidFill>
                          <a:effectLst/>
                          <a:latin typeface="+mn-lt"/>
                          <a:ea typeface="+mn-ea"/>
                          <a:cs typeface="+mn-cs"/>
                        </a:rPr>
                        <a:t> (36%)</a:t>
                      </a:r>
                      <a:r>
                        <a:rPr lang="en-US" sz="1400" dirty="0" smtClean="0">
                          <a:effectLst/>
                        </a:rPr>
                        <a:t> </a:t>
                      </a:r>
                      <a:endParaRPr lang="en-US" sz="1400" dirty="0"/>
                    </a:p>
                  </a:txBody>
                  <a:tcPr/>
                </a:tc>
              </a:tr>
              <a:tr h="287867">
                <a:tc>
                  <a:txBody>
                    <a:bodyPr/>
                    <a:lstStyle/>
                    <a:p>
                      <a:r>
                        <a:rPr lang="en-US" sz="1400" kern="1200" dirty="0" smtClean="0">
                          <a:solidFill>
                            <a:schemeClr val="dk1"/>
                          </a:solidFill>
                          <a:effectLst/>
                          <a:latin typeface="+mn-lt"/>
                          <a:ea typeface="+mn-ea"/>
                          <a:cs typeface="+mn-cs"/>
                        </a:rPr>
                        <a:t>Patient or other stakeholder</a:t>
                      </a:r>
                      <a:r>
                        <a:rPr lang="en-US" sz="1400" dirty="0" smtClean="0">
                          <a:effectLst/>
                        </a:rPr>
                        <a:t> </a:t>
                      </a:r>
                      <a:endParaRPr lang="en-US" sz="1400" dirty="0"/>
                    </a:p>
                  </a:txBody>
                  <a:tcPr/>
                </a:tc>
                <a:tc>
                  <a:txBody>
                    <a:bodyPr/>
                    <a:lstStyle/>
                    <a:p>
                      <a:pPr algn="ctr"/>
                      <a:r>
                        <a:rPr lang="en-US" sz="1800" kern="1200" dirty="0" smtClean="0">
                          <a:solidFill>
                            <a:schemeClr val="dk1"/>
                          </a:solidFill>
                          <a:effectLst/>
                          <a:latin typeface="+mn-lt"/>
                          <a:ea typeface="+mn-ea"/>
                          <a:cs typeface="+mn-cs"/>
                        </a:rPr>
                        <a:t>2</a:t>
                      </a:r>
                      <a:r>
                        <a:rPr lang="en-US" sz="1400" kern="1200" dirty="0" smtClean="0">
                          <a:solidFill>
                            <a:schemeClr val="dk1"/>
                          </a:solidFill>
                          <a:effectLst/>
                          <a:latin typeface="+mn-lt"/>
                          <a:ea typeface="+mn-ea"/>
                          <a:cs typeface="+mn-cs"/>
                        </a:rPr>
                        <a:t> (4%)</a:t>
                      </a:r>
                      <a:r>
                        <a:rPr lang="en-US" sz="1400" dirty="0" smtClean="0">
                          <a:effectLst/>
                        </a:rPr>
                        <a:t> </a:t>
                      </a:r>
                      <a:endParaRPr lang="en-US" sz="1400" dirty="0"/>
                    </a:p>
                  </a:txBody>
                  <a:tcPr/>
                </a:tc>
              </a:tr>
            </a:tbl>
          </a:graphicData>
        </a:graphic>
      </p:graphicFrame>
      <p:sp>
        <p:nvSpPr>
          <p:cNvPr id="6" name="TextBox 5"/>
          <p:cNvSpPr txBox="1"/>
          <p:nvPr/>
        </p:nvSpPr>
        <p:spPr>
          <a:xfrm>
            <a:off x="285941" y="3477087"/>
            <a:ext cx="8771466" cy="3323987"/>
          </a:xfrm>
          <a:prstGeom prst="rect">
            <a:avLst/>
          </a:prstGeom>
          <a:noFill/>
        </p:spPr>
        <p:txBody>
          <a:bodyPr wrap="square" rtlCol="0">
            <a:spAutoFit/>
          </a:bodyPr>
          <a:lstStyle/>
          <a:p>
            <a:r>
              <a:rPr lang="en-US" sz="2200" dirty="0" smtClean="0">
                <a:solidFill>
                  <a:srgbClr val="FFFFFF"/>
                </a:solidFill>
              </a:rPr>
              <a:t>We compiled your responses into a list of </a:t>
            </a:r>
            <a:r>
              <a:rPr lang="en-US" sz="2200" u="sng" dirty="0" smtClean="0">
                <a:solidFill>
                  <a:srgbClr val="FFFFFF"/>
                </a:solidFill>
              </a:rPr>
              <a:t>22</a:t>
            </a:r>
            <a:r>
              <a:rPr lang="en-US" sz="2200" dirty="0" smtClean="0">
                <a:solidFill>
                  <a:srgbClr val="FFFFFF"/>
                </a:solidFill>
              </a:rPr>
              <a:t> human subjects protection </a:t>
            </a:r>
            <a:r>
              <a:rPr lang="en-US" sz="2200" dirty="0" smtClean="0">
                <a:solidFill>
                  <a:srgbClr val="FFFFFF"/>
                </a:solidFill>
              </a:rPr>
              <a:t>initiative (</a:t>
            </a:r>
            <a:r>
              <a:rPr lang="en-US" sz="2200" dirty="0" smtClean="0">
                <a:solidFill>
                  <a:srgbClr val="FFFFFF"/>
                </a:solidFill>
              </a:rPr>
              <a:t>specific to PCOR) on the website </a:t>
            </a:r>
            <a:r>
              <a:rPr lang="en-US" sz="2200" u="sng" dirty="0" smtClean="0">
                <a:solidFill>
                  <a:srgbClr val="FFFFFF"/>
                </a:solidFill>
              </a:rPr>
              <a:t>codigital.</a:t>
            </a:r>
            <a:r>
              <a:rPr lang="en-US" sz="2200" dirty="0" smtClean="0">
                <a:solidFill>
                  <a:srgbClr val="FFFFFF"/>
                </a:solidFill>
              </a:rPr>
              <a:t> </a:t>
            </a:r>
          </a:p>
          <a:p>
            <a:endParaRPr lang="en-US" sz="2200" dirty="0">
              <a:solidFill>
                <a:srgbClr val="FFFFFF"/>
              </a:solidFill>
            </a:endParaRPr>
          </a:p>
          <a:p>
            <a:r>
              <a:rPr lang="en-US" sz="2200" dirty="0" smtClean="0">
                <a:solidFill>
                  <a:srgbClr val="FFFFFF"/>
                </a:solidFill>
              </a:rPr>
              <a:t>The site allows participants to: </a:t>
            </a:r>
          </a:p>
          <a:p>
            <a:endParaRPr lang="en-US" sz="2600" dirty="0" smtClean="0">
              <a:solidFill>
                <a:srgbClr val="FFFFFF"/>
              </a:solidFill>
            </a:endParaRPr>
          </a:p>
          <a:p>
            <a:pPr marL="914400" lvl="1" indent="-457200">
              <a:buFont typeface="Wingdings" charset="2"/>
              <a:buChar char="²"/>
            </a:pPr>
            <a:r>
              <a:rPr lang="en-US" sz="2200" dirty="0" smtClean="0">
                <a:solidFill>
                  <a:srgbClr val="FFFFFF"/>
                </a:solidFill>
              </a:rPr>
              <a:t>Generate new </a:t>
            </a:r>
            <a:r>
              <a:rPr lang="en-US" sz="2200" dirty="0" smtClean="0">
                <a:solidFill>
                  <a:srgbClr val="FFFFFF"/>
                </a:solidFill>
              </a:rPr>
              <a:t>initiatives</a:t>
            </a:r>
            <a:endParaRPr lang="en-US" sz="2200" dirty="0" smtClean="0">
              <a:solidFill>
                <a:srgbClr val="FFFFFF"/>
              </a:solidFill>
            </a:endParaRPr>
          </a:p>
          <a:p>
            <a:pPr marL="914400" lvl="1" indent="-457200">
              <a:buFont typeface="Wingdings" charset="2"/>
              <a:buChar char="²"/>
            </a:pPr>
            <a:r>
              <a:rPr lang="en-US" sz="2200" dirty="0" smtClean="0">
                <a:solidFill>
                  <a:srgbClr val="FFFFFF"/>
                </a:solidFill>
              </a:rPr>
              <a:t>Refine listed </a:t>
            </a:r>
            <a:r>
              <a:rPr lang="en-US" sz="2200" dirty="0" smtClean="0">
                <a:solidFill>
                  <a:srgbClr val="FFFFFF"/>
                </a:solidFill>
              </a:rPr>
              <a:t>initiatives</a:t>
            </a:r>
            <a:endParaRPr lang="en-US" sz="2200" dirty="0" smtClean="0">
              <a:solidFill>
                <a:srgbClr val="FFFFFF"/>
              </a:solidFill>
            </a:endParaRPr>
          </a:p>
          <a:p>
            <a:pPr marL="914400" lvl="1" indent="-457200">
              <a:buFont typeface="Wingdings" charset="2"/>
              <a:buChar char="²"/>
            </a:pPr>
            <a:r>
              <a:rPr lang="en-US" sz="2200" u="sng" dirty="0" smtClean="0">
                <a:solidFill>
                  <a:srgbClr val="FFFFFF"/>
                </a:solidFill>
              </a:rPr>
              <a:t>Prioritize </a:t>
            </a:r>
            <a:r>
              <a:rPr lang="en-US" sz="2200" u="sng" dirty="0" smtClean="0">
                <a:solidFill>
                  <a:srgbClr val="FFFFFF"/>
                </a:solidFill>
              </a:rPr>
              <a:t>initiatives</a:t>
            </a:r>
            <a:endParaRPr lang="en-US" sz="2200" u="sng" dirty="0" smtClean="0">
              <a:solidFill>
                <a:srgbClr val="FFFFFF"/>
              </a:solidFill>
            </a:endParaRPr>
          </a:p>
          <a:p>
            <a:endParaRPr lang="en-US" sz="3000" u="sng" dirty="0">
              <a:solidFill>
                <a:srgbClr val="FFFFFF"/>
              </a:solidFill>
            </a:endParaRPr>
          </a:p>
        </p:txBody>
      </p:sp>
    </p:spTree>
    <p:extLst>
      <p:ext uri="{BB962C8B-B14F-4D97-AF65-F5344CB8AC3E}">
        <p14:creationId xmlns:p14="http://schemas.microsoft.com/office/powerpoint/2010/main" val="3031865710"/>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573707"/>
            <a:ext cx="8229600" cy="812651"/>
          </a:xfrm>
          <a:prstGeom prst="rect">
            <a:avLst/>
          </a:prstGeom>
          <a:ln w="28575" cmpd="sng">
            <a:solidFill>
              <a:srgbClr val="FFFFFF"/>
            </a:solidFill>
          </a:ln>
        </p:spPr>
        <p:txBody>
          <a:bodyPr/>
          <a:lstStyle>
            <a:lvl1pPr algn="l" defTabSz="914400" rtl="0" eaLnBrk="1" latinLnBrk="0" hangingPunct="1">
              <a:spcBef>
                <a:spcPct val="0"/>
              </a:spcBef>
              <a:buNone/>
              <a:defRPr sz="3800" kern="1200">
                <a:solidFill>
                  <a:schemeClr val="bg1"/>
                </a:solidFill>
                <a:latin typeface="+mj-lt"/>
                <a:ea typeface="+mj-ea"/>
                <a:cs typeface="+mj-cs"/>
              </a:defRPr>
            </a:lvl1pPr>
          </a:lstStyle>
          <a:p>
            <a:pPr algn="ctr"/>
            <a:r>
              <a:rPr lang="en-US" b="1" dirty="0" smtClean="0"/>
              <a:t>Funding Acknowledgment</a:t>
            </a:r>
            <a:endParaRPr lang="en-US" b="1" dirty="0"/>
          </a:p>
        </p:txBody>
      </p:sp>
      <p:sp>
        <p:nvSpPr>
          <p:cNvPr id="3" name="Content Placeholder 2"/>
          <p:cNvSpPr txBox="1">
            <a:spLocks/>
          </p:cNvSpPr>
          <p:nvPr/>
        </p:nvSpPr>
        <p:spPr>
          <a:xfrm>
            <a:off x="457200" y="1600200"/>
            <a:ext cx="8229600" cy="4525963"/>
          </a:xfrm>
          <a:prstGeom prst="rect">
            <a:avLst/>
          </a:prstGeom>
          <a:ln>
            <a:solidFill>
              <a:srgbClr val="FFFFFF"/>
            </a:solidFill>
          </a:ln>
        </p:spPr>
        <p:txBody>
          <a:bodyPr>
            <a:normAutofit/>
          </a:bodyPr>
          <a:lstStyle>
            <a:lvl1pPr marL="282575" indent="-282575" algn="l" defTabSz="914400" rtl="0" eaLnBrk="1" latinLnBrk="0" hangingPunct="1">
              <a:spcBef>
                <a:spcPts val="2000"/>
              </a:spcBef>
              <a:buFont typeface="Wingdings 2" pitchFamily="18" charset="2"/>
              <a:buChar char=""/>
              <a:defRPr sz="2200" kern="1200">
                <a:solidFill>
                  <a:schemeClr val="bg1"/>
                </a:solidFill>
                <a:latin typeface="+mn-lt"/>
                <a:ea typeface="+mn-ea"/>
                <a:cs typeface="+mn-cs"/>
              </a:defRPr>
            </a:lvl1pPr>
            <a:lvl2pPr marL="577850" indent="-295275" algn="l" defTabSz="914400" rtl="0" eaLnBrk="1" latinLnBrk="0" hangingPunct="1">
              <a:spcBef>
                <a:spcPts val="600"/>
              </a:spcBef>
              <a:buFont typeface="Wingdings 2" pitchFamily="18" charset="2"/>
              <a:buChar char=""/>
              <a:defRPr sz="2000" kern="1200">
                <a:solidFill>
                  <a:schemeClr val="bg1"/>
                </a:solidFill>
                <a:latin typeface="+mn-lt"/>
                <a:ea typeface="+mn-ea"/>
                <a:cs typeface="+mn-cs"/>
              </a:defRPr>
            </a:lvl2pPr>
            <a:lvl3pPr marL="86042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3pPr>
            <a:lvl4pPr marL="1143000"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4pPr>
            <a:lvl5pPr marL="142557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5pPr>
            <a:lvl6pPr marL="1711325"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6pPr>
            <a:lvl7pPr marL="2000250"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7pPr>
            <a:lvl8pPr marL="2290763"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8pPr>
            <a:lvl9pPr marL="2571750" indent="-288925" algn="l" defTabSz="914400" rtl="0" eaLnBrk="1" latinLnBrk="0" hangingPunct="1">
              <a:spcBef>
                <a:spcPct val="20000"/>
              </a:spcBef>
              <a:buFont typeface="Wingdings 2" pitchFamily="18" charset="2"/>
              <a:buChar char=""/>
              <a:defRPr lang="en-US" sz="1800" kern="1200" dirty="0">
                <a:solidFill>
                  <a:schemeClr val="bg1"/>
                </a:solidFill>
                <a:latin typeface="+mn-lt"/>
                <a:ea typeface="+mn-ea"/>
                <a:cs typeface="+mn-cs"/>
              </a:defRPr>
            </a:lvl9pPr>
          </a:lstStyle>
          <a:p>
            <a:r>
              <a:rPr lang="en-US" dirty="0" smtClean="0"/>
              <a:t>CIRTIFICATION  </a:t>
            </a:r>
          </a:p>
          <a:p>
            <a:pPr lvl="1"/>
            <a:r>
              <a:rPr lang="en-US" dirty="0" smtClean="0"/>
              <a:t>University of Illinois at Chicago (UIC) Center for Clinical and Translational Science (CCTS), Award Number UL1RR029879 from the NIH National Center For Research Resources</a:t>
            </a:r>
          </a:p>
          <a:p>
            <a:pPr lvl="1"/>
            <a:r>
              <a:rPr lang="en-US" dirty="0" smtClean="0"/>
              <a:t>the C3 consortium of Chicago area CTSA-funded community engagement cores, funded by the Otto S.A. Sprague Memorial Institute</a:t>
            </a:r>
          </a:p>
          <a:p>
            <a:r>
              <a:rPr lang="en-US" dirty="0" smtClean="0"/>
              <a:t>INFORMED CONSENT IN ACTION</a:t>
            </a:r>
          </a:p>
          <a:p>
            <a:pPr lvl="1"/>
            <a:r>
              <a:rPr lang="en-US" dirty="0" smtClean="0"/>
              <a:t>UIC Center for Excellence in Eliminating Disparities (CEED), Award Numbers P60MD003424 and P60MD003424-02S1 from the NIH National Institute for Minority Health and Health Disparities</a:t>
            </a:r>
          </a:p>
          <a:p>
            <a:endParaRPr lang="en-US" dirty="0"/>
          </a:p>
        </p:txBody>
      </p:sp>
    </p:spTree>
    <p:extLst>
      <p:ext uri="{BB962C8B-B14F-4D97-AF65-F5344CB8AC3E}">
        <p14:creationId xmlns:p14="http://schemas.microsoft.com/office/powerpoint/2010/main" val="3694193782"/>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613304"/>
            <a:ext cx="8229600" cy="1143000"/>
          </a:xfrm>
          <a:ln w="28575" cmpd="sng">
            <a:solidFill>
              <a:schemeClr val="bg1"/>
            </a:solidFill>
          </a:ln>
        </p:spPr>
        <p:txBody>
          <a:bodyPr/>
          <a:lstStyle/>
          <a:p>
            <a:pPr algn="ctr"/>
            <a:r>
              <a:rPr lang="en-US" sz="6800" b="1" dirty="0" smtClean="0"/>
              <a:t>Need</a:t>
            </a:r>
            <a:endParaRPr lang="en-US" sz="6800" b="1" dirty="0"/>
          </a:p>
        </p:txBody>
      </p:sp>
      <p:sp>
        <p:nvSpPr>
          <p:cNvPr id="5" name="Content Placeholder 2"/>
          <p:cNvSpPr txBox="1">
            <a:spLocks/>
          </p:cNvSpPr>
          <p:nvPr/>
        </p:nvSpPr>
        <p:spPr>
          <a:xfrm>
            <a:off x="457200" y="2120372"/>
            <a:ext cx="8229600" cy="3541370"/>
          </a:xfrm>
          <a:prstGeom prst="rect">
            <a:avLst/>
          </a:prstGeom>
          <a:ln>
            <a:solidFill>
              <a:srgbClr val="FFFFFF"/>
            </a:solidFill>
          </a:ln>
        </p:spPr>
        <p:txBody>
          <a:bodyPr/>
          <a:lstStyle>
            <a:lvl1pPr marL="282575" indent="-282575" algn="l" defTabSz="914400" rtl="0" eaLnBrk="1" latinLnBrk="0" hangingPunct="1">
              <a:spcBef>
                <a:spcPts val="2000"/>
              </a:spcBef>
              <a:buFont typeface="Wingdings 2" pitchFamily="18" charset="2"/>
              <a:buChar char=""/>
              <a:defRPr sz="2200" kern="1200">
                <a:solidFill>
                  <a:schemeClr val="bg1"/>
                </a:solidFill>
                <a:latin typeface="+mn-lt"/>
                <a:ea typeface="+mn-ea"/>
                <a:cs typeface="+mn-cs"/>
              </a:defRPr>
            </a:lvl1pPr>
            <a:lvl2pPr marL="577850" indent="-295275" algn="l" defTabSz="914400" rtl="0" eaLnBrk="1" latinLnBrk="0" hangingPunct="1">
              <a:spcBef>
                <a:spcPts val="600"/>
              </a:spcBef>
              <a:buFont typeface="Wingdings 2" pitchFamily="18" charset="2"/>
              <a:buChar char=""/>
              <a:defRPr sz="2000" kern="1200">
                <a:solidFill>
                  <a:schemeClr val="bg1"/>
                </a:solidFill>
                <a:latin typeface="+mn-lt"/>
                <a:ea typeface="+mn-ea"/>
                <a:cs typeface="+mn-cs"/>
              </a:defRPr>
            </a:lvl2pPr>
            <a:lvl3pPr marL="86042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3pPr>
            <a:lvl4pPr marL="1143000"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4pPr>
            <a:lvl5pPr marL="142557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5pPr>
            <a:lvl6pPr marL="1711325"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6pPr>
            <a:lvl7pPr marL="2000250"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7pPr>
            <a:lvl8pPr marL="2290763"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8pPr>
            <a:lvl9pPr marL="2571750" indent="-288925" algn="l" defTabSz="914400" rtl="0" eaLnBrk="1" latinLnBrk="0" hangingPunct="1">
              <a:spcBef>
                <a:spcPct val="20000"/>
              </a:spcBef>
              <a:buFont typeface="Wingdings 2" pitchFamily="18" charset="2"/>
              <a:buChar char=""/>
              <a:defRPr lang="en-US" sz="1800" kern="1200" dirty="0">
                <a:solidFill>
                  <a:schemeClr val="bg1"/>
                </a:solidFill>
                <a:latin typeface="+mn-lt"/>
                <a:ea typeface="+mn-ea"/>
                <a:cs typeface="+mn-cs"/>
              </a:defRPr>
            </a:lvl9pPr>
          </a:lstStyle>
          <a:p>
            <a:r>
              <a:rPr lang="en-US" sz="2800" dirty="0" smtClean="0"/>
              <a:t>Community partners working with multiple academic institutions in Chicago</a:t>
            </a:r>
          </a:p>
          <a:p>
            <a:r>
              <a:rPr lang="en-US" sz="2800" dirty="0" smtClean="0"/>
              <a:t>Each institution requiring different (yet very similar) HRP training</a:t>
            </a:r>
          </a:p>
          <a:p>
            <a:r>
              <a:rPr lang="en-US" sz="2800" dirty="0" smtClean="0"/>
              <a:t>CTSA consortium provided unique opportunity to address this challenge</a:t>
            </a:r>
          </a:p>
        </p:txBody>
      </p:sp>
    </p:spTree>
    <p:extLst>
      <p:ext uri="{BB962C8B-B14F-4D97-AF65-F5344CB8AC3E}">
        <p14:creationId xmlns:p14="http://schemas.microsoft.com/office/powerpoint/2010/main" val="1757182908"/>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txBox="1">
            <a:spLocks/>
          </p:cNvSpPr>
          <p:nvPr/>
        </p:nvSpPr>
        <p:spPr>
          <a:xfrm>
            <a:off x="457200" y="0"/>
            <a:ext cx="8229600" cy="1100667"/>
          </a:xfrm>
          <a:prstGeom prst="rect">
            <a:avLst/>
          </a:prstGeom>
          <a:ln>
            <a:noFill/>
          </a:ln>
        </p:spPr>
        <p:txBody>
          <a:bodyPr/>
          <a:lstStyle>
            <a:lvl1pPr algn="l" defTabSz="914400" rtl="0" eaLnBrk="1" latinLnBrk="0" hangingPunct="1">
              <a:spcBef>
                <a:spcPct val="0"/>
              </a:spcBef>
              <a:buNone/>
              <a:defRPr sz="3800" kern="1200">
                <a:solidFill>
                  <a:schemeClr val="bg1"/>
                </a:solidFill>
                <a:latin typeface="+mj-lt"/>
                <a:ea typeface="+mj-ea"/>
                <a:cs typeface="+mj-cs"/>
              </a:defRPr>
            </a:lvl1pPr>
          </a:lstStyle>
          <a:p>
            <a:pPr algn="ctr"/>
            <a:endParaRPr lang="en-US" b="1" dirty="0" smtClean="0"/>
          </a:p>
          <a:p>
            <a:pPr algn="ctr"/>
            <a:r>
              <a:rPr lang="en-US" sz="5200" b="1" u="sng" dirty="0" smtClean="0"/>
              <a:t>CIRTification Philosophy</a:t>
            </a:r>
            <a:endParaRPr lang="en-US" sz="5200" u="sng" dirty="0"/>
          </a:p>
        </p:txBody>
      </p:sp>
      <p:sp>
        <p:nvSpPr>
          <p:cNvPr id="3" name="Content Placeholder 1"/>
          <p:cNvSpPr txBox="1">
            <a:spLocks/>
          </p:cNvSpPr>
          <p:nvPr/>
        </p:nvSpPr>
        <p:spPr>
          <a:xfrm>
            <a:off x="609600" y="1888069"/>
            <a:ext cx="7789333" cy="4089398"/>
          </a:xfrm>
          <a:prstGeom prst="rect">
            <a:avLst/>
          </a:prstGeom>
          <a:ln>
            <a:solidFill>
              <a:srgbClr val="FFFFFF"/>
            </a:solidFill>
          </a:ln>
        </p:spPr>
        <p:txBody>
          <a:bodyPr>
            <a:normAutofit lnSpcReduction="10000"/>
          </a:bodyPr>
          <a:lstStyle>
            <a:lvl1pPr marL="282575" indent="-282575" algn="l" defTabSz="914400" rtl="0" eaLnBrk="1" latinLnBrk="0" hangingPunct="1">
              <a:spcBef>
                <a:spcPts val="2000"/>
              </a:spcBef>
              <a:buFont typeface="Wingdings 2" pitchFamily="18" charset="2"/>
              <a:buChar char=""/>
              <a:defRPr sz="2200" kern="1200">
                <a:solidFill>
                  <a:schemeClr val="bg1"/>
                </a:solidFill>
                <a:latin typeface="+mn-lt"/>
                <a:ea typeface="+mn-ea"/>
                <a:cs typeface="+mn-cs"/>
              </a:defRPr>
            </a:lvl1pPr>
            <a:lvl2pPr marL="577850" indent="-295275" algn="l" defTabSz="914400" rtl="0" eaLnBrk="1" latinLnBrk="0" hangingPunct="1">
              <a:spcBef>
                <a:spcPts val="600"/>
              </a:spcBef>
              <a:buFont typeface="Wingdings 2" pitchFamily="18" charset="2"/>
              <a:buChar char=""/>
              <a:defRPr sz="2000" kern="1200">
                <a:solidFill>
                  <a:schemeClr val="bg1"/>
                </a:solidFill>
                <a:latin typeface="+mn-lt"/>
                <a:ea typeface="+mn-ea"/>
                <a:cs typeface="+mn-cs"/>
              </a:defRPr>
            </a:lvl2pPr>
            <a:lvl3pPr marL="86042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3pPr>
            <a:lvl4pPr marL="1143000"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4pPr>
            <a:lvl5pPr marL="142557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5pPr>
            <a:lvl6pPr marL="1711325"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6pPr>
            <a:lvl7pPr marL="2000250"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7pPr>
            <a:lvl8pPr marL="2290763"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8pPr>
            <a:lvl9pPr marL="2571750" indent="-288925" algn="l" defTabSz="914400" rtl="0" eaLnBrk="1" latinLnBrk="0" hangingPunct="1">
              <a:spcBef>
                <a:spcPct val="20000"/>
              </a:spcBef>
              <a:buFont typeface="Wingdings 2" pitchFamily="18" charset="2"/>
              <a:buChar char=""/>
              <a:defRPr lang="en-US" sz="1800" kern="1200" dirty="0">
                <a:solidFill>
                  <a:schemeClr val="bg1"/>
                </a:solidFill>
                <a:latin typeface="+mn-lt"/>
                <a:ea typeface="+mn-ea"/>
                <a:cs typeface="+mn-cs"/>
              </a:defRPr>
            </a:lvl9pPr>
          </a:lstStyle>
          <a:p>
            <a:r>
              <a:rPr lang="en-US" dirty="0" smtClean="0"/>
              <a:t>Focus on interactions with human research participants and handling of data</a:t>
            </a:r>
          </a:p>
          <a:p>
            <a:r>
              <a:rPr lang="en-US" dirty="0" smtClean="0"/>
              <a:t>Emphasize importance of protecting and respecting research participants</a:t>
            </a:r>
          </a:p>
          <a:p>
            <a:pPr lvl="1"/>
            <a:r>
              <a:rPr lang="en-US" dirty="0" smtClean="0"/>
              <a:t>NOT promote idea that all things IRB-related are red tape, paperwork, only about compliance, hoops to jump through, less important than recruitment and collecting data, etc.</a:t>
            </a:r>
          </a:p>
          <a:p>
            <a:r>
              <a:rPr lang="en-US" dirty="0" smtClean="0"/>
              <a:t>Build skills and capacity </a:t>
            </a:r>
          </a:p>
          <a:p>
            <a:r>
              <a:rPr lang="en-US" dirty="0" smtClean="0"/>
              <a:t>Empower partners to contribute to their respective research teams as co-researchers</a:t>
            </a:r>
          </a:p>
          <a:p>
            <a:endParaRPr lang="en-US" dirty="0"/>
          </a:p>
        </p:txBody>
      </p:sp>
    </p:spTree>
    <p:extLst>
      <p:ext uri="{BB962C8B-B14F-4D97-AF65-F5344CB8AC3E}">
        <p14:creationId xmlns:p14="http://schemas.microsoft.com/office/powerpoint/2010/main" val="1392916568"/>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457200"/>
            <a:ext cx="8229600" cy="1000712"/>
          </a:xfrm>
          <a:prstGeom prst="rect">
            <a:avLst/>
          </a:prstGeom>
          <a:ln>
            <a:solidFill>
              <a:srgbClr val="FFFFFF"/>
            </a:solidFill>
          </a:ln>
        </p:spPr>
        <p:txBody>
          <a:bodyPr/>
          <a:lstStyle>
            <a:lvl1pPr algn="l" defTabSz="914400" rtl="0" eaLnBrk="1" latinLnBrk="0" hangingPunct="1">
              <a:spcBef>
                <a:spcPct val="0"/>
              </a:spcBef>
              <a:buNone/>
              <a:defRPr sz="3800" kern="1200">
                <a:solidFill>
                  <a:schemeClr val="bg1"/>
                </a:solidFill>
                <a:latin typeface="+mj-lt"/>
                <a:ea typeface="+mj-ea"/>
                <a:cs typeface="+mj-cs"/>
              </a:defRPr>
            </a:lvl1pPr>
          </a:lstStyle>
          <a:p>
            <a:pPr algn="ctr"/>
            <a:r>
              <a:rPr lang="en-US" sz="5200" b="1" u="sng" dirty="0" smtClean="0"/>
              <a:t>Development</a:t>
            </a:r>
            <a:endParaRPr lang="en-US" sz="5200" b="1" u="sng" dirty="0"/>
          </a:p>
        </p:txBody>
      </p:sp>
      <p:sp>
        <p:nvSpPr>
          <p:cNvPr id="3" name="Content Placeholder 2"/>
          <p:cNvSpPr txBox="1">
            <a:spLocks/>
          </p:cNvSpPr>
          <p:nvPr/>
        </p:nvSpPr>
        <p:spPr>
          <a:xfrm>
            <a:off x="457200" y="1608667"/>
            <a:ext cx="8229600" cy="4525963"/>
          </a:xfrm>
          <a:prstGeom prst="rect">
            <a:avLst/>
          </a:prstGeom>
          <a:ln>
            <a:solidFill>
              <a:srgbClr val="FFFFFF"/>
            </a:solidFill>
          </a:ln>
        </p:spPr>
        <p:txBody>
          <a:bodyPr>
            <a:normAutofit/>
          </a:bodyPr>
          <a:lstStyle>
            <a:lvl1pPr marL="282575" indent="-282575" algn="l" defTabSz="914400" rtl="0" eaLnBrk="1" latinLnBrk="0" hangingPunct="1">
              <a:spcBef>
                <a:spcPts val="2000"/>
              </a:spcBef>
              <a:buFont typeface="Wingdings 2" pitchFamily="18" charset="2"/>
              <a:buChar char=""/>
              <a:defRPr sz="2200" kern="1200">
                <a:solidFill>
                  <a:schemeClr val="bg1"/>
                </a:solidFill>
                <a:latin typeface="+mn-lt"/>
                <a:ea typeface="+mn-ea"/>
                <a:cs typeface="+mn-cs"/>
              </a:defRPr>
            </a:lvl1pPr>
            <a:lvl2pPr marL="577850" indent="-295275" algn="l" defTabSz="914400" rtl="0" eaLnBrk="1" latinLnBrk="0" hangingPunct="1">
              <a:spcBef>
                <a:spcPts val="600"/>
              </a:spcBef>
              <a:buFont typeface="Wingdings 2" pitchFamily="18" charset="2"/>
              <a:buChar char=""/>
              <a:defRPr sz="2000" kern="1200">
                <a:solidFill>
                  <a:schemeClr val="bg1"/>
                </a:solidFill>
                <a:latin typeface="+mn-lt"/>
                <a:ea typeface="+mn-ea"/>
                <a:cs typeface="+mn-cs"/>
              </a:defRPr>
            </a:lvl2pPr>
            <a:lvl3pPr marL="86042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3pPr>
            <a:lvl4pPr marL="1143000"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4pPr>
            <a:lvl5pPr marL="142557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5pPr>
            <a:lvl6pPr marL="1711325"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6pPr>
            <a:lvl7pPr marL="2000250"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7pPr>
            <a:lvl8pPr marL="2290763"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8pPr>
            <a:lvl9pPr marL="2571750" indent="-288925" algn="l" defTabSz="914400" rtl="0" eaLnBrk="1" latinLnBrk="0" hangingPunct="1">
              <a:spcBef>
                <a:spcPct val="20000"/>
              </a:spcBef>
              <a:buFont typeface="Wingdings 2" pitchFamily="18" charset="2"/>
              <a:buChar char=""/>
              <a:defRPr lang="en-US" sz="1800" kern="1200" dirty="0">
                <a:solidFill>
                  <a:schemeClr val="bg1"/>
                </a:solidFill>
                <a:latin typeface="+mn-lt"/>
                <a:ea typeface="+mn-ea"/>
                <a:cs typeface="+mn-cs"/>
              </a:defRPr>
            </a:lvl9pPr>
          </a:lstStyle>
          <a:p>
            <a:r>
              <a:rPr lang="en-US" sz="2600" dirty="0" smtClean="0"/>
              <a:t>Focus groups with academic and community research partners</a:t>
            </a:r>
          </a:p>
          <a:p>
            <a:r>
              <a:rPr lang="en-US" sz="2600" dirty="0" smtClean="0"/>
              <a:t>Discussions with IRB decision makers</a:t>
            </a:r>
          </a:p>
          <a:p>
            <a:r>
              <a:rPr lang="en-US" sz="2600" dirty="0" smtClean="0"/>
              <a:t>Diverse advisory board</a:t>
            </a:r>
          </a:p>
          <a:p>
            <a:r>
              <a:rPr lang="en-US" sz="2600" dirty="0" smtClean="0"/>
              <a:t>Practice sessions</a:t>
            </a:r>
          </a:p>
          <a:p>
            <a:r>
              <a:rPr lang="en-US" sz="2600" dirty="0" smtClean="0"/>
              <a:t>Many revisions!</a:t>
            </a:r>
            <a:endParaRPr lang="en-US" sz="2600" dirty="0"/>
          </a:p>
        </p:txBody>
      </p:sp>
    </p:spTree>
    <p:extLst>
      <p:ext uri="{BB962C8B-B14F-4D97-AF65-F5344CB8AC3E}">
        <p14:creationId xmlns:p14="http://schemas.microsoft.com/office/powerpoint/2010/main" val="1706527216"/>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29732" y="958766"/>
            <a:ext cx="7298267" cy="2600712"/>
          </a:xfrm>
          <a:prstGeom prst="rect">
            <a:avLst/>
          </a:prstGeom>
          <a:ln w="28575" cmpd="sng">
            <a:solidFill>
              <a:srgbClr val="FFFFFF"/>
            </a:solidFill>
          </a:ln>
        </p:spPr>
        <p:txBody>
          <a:bodyPr wrap="square">
            <a:spAutoFit/>
          </a:bodyPr>
          <a:lstStyle/>
          <a:p>
            <a:pPr algn="ctr"/>
            <a:r>
              <a:rPr lang="en-US" sz="5500" b="1" dirty="0" smtClean="0"/>
              <a:t>CIRTification</a:t>
            </a:r>
            <a:r>
              <a:rPr lang="en-US" sz="5500" dirty="0" smtClean="0"/>
              <a:t>: </a:t>
            </a:r>
            <a:r>
              <a:rPr lang="en-US" sz="3200" dirty="0" smtClean="0"/>
              <a:t/>
            </a:r>
            <a:br>
              <a:rPr lang="en-US" sz="3200" dirty="0" smtClean="0"/>
            </a:br>
            <a:r>
              <a:rPr lang="en-US" sz="3600" dirty="0" smtClean="0"/>
              <a:t>Community Involvement in Research Training</a:t>
            </a:r>
            <a:br>
              <a:rPr lang="en-US" sz="3600" dirty="0" smtClean="0"/>
            </a:br>
            <a:endParaRPr lang="en-US" sz="3600" dirty="0"/>
          </a:p>
        </p:txBody>
      </p:sp>
      <p:sp>
        <p:nvSpPr>
          <p:cNvPr id="3" name="Content Placeholder 2"/>
          <p:cNvSpPr txBox="1">
            <a:spLocks/>
          </p:cNvSpPr>
          <p:nvPr/>
        </p:nvSpPr>
        <p:spPr>
          <a:xfrm>
            <a:off x="609600" y="4004734"/>
            <a:ext cx="8229600" cy="1984750"/>
          </a:xfrm>
          <a:prstGeom prst="rect">
            <a:avLst/>
          </a:prstGeom>
        </p:spPr>
        <p:txBody>
          <a:bodyPr/>
          <a:lstStyle>
            <a:lvl1pPr marL="282575" indent="-282575" algn="l" defTabSz="914400" rtl="0" eaLnBrk="1" latinLnBrk="0" hangingPunct="1">
              <a:spcBef>
                <a:spcPts val="2000"/>
              </a:spcBef>
              <a:buFont typeface="Wingdings 2" pitchFamily="18" charset="2"/>
              <a:buChar char=""/>
              <a:defRPr sz="2200" kern="1200">
                <a:solidFill>
                  <a:schemeClr val="bg1"/>
                </a:solidFill>
                <a:latin typeface="+mn-lt"/>
                <a:ea typeface="+mn-ea"/>
                <a:cs typeface="+mn-cs"/>
              </a:defRPr>
            </a:lvl1pPr>
            <a:lvl2pPr marL="577850" indent="-295275" algn="l" defTabSz="914400" rtl="0" eaLnBrk="1" latinLnBrk="0" hangingPunct="1">
              <a:spcBef>
                <a:spcPts val="600"/>
              </a:spcBef>
              <a:buFont typeface="Wingdings 2" pitchFamily="18" charset="2"/>
              <a:buChar char=""/>
              <a:defRPr sz="2000" kern="1200">
                <a:solidFill>
                  <a:schemeClr val="bg1"/>
                </a:solidFill>
                <a:latin typeface="+mn-lt"/>
                <a:ea typeface="+mn-ea"/>
                <a:cs typeface="+mn-cs"/>
              </a:defRPr>
            </a:lvl2pPr>
            <a:lvl3pPr marL="86042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3pPr>
            <a:lvl4pPr marL="1143000"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4pPr>
            <a:lvl5pPr marL="142557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5pPr>
            <a:lvl6pPr marL="1711325"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6pPr>
            <a:lvl7pPr marL="2000250"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7pPr>
            <a:lvl8pPr marL="2290763"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8pPr>
            <a:lvl9pPr marL="2571750" indent="-288925" algn="l" defTabSz="914400" rtl="0" eaLnBrk="1" latinLnBrk="0" hangingPunct="1">
              <a:spcBef>
                <a:spcPct val="20000"/>
              </a:spcBef>
              <a:buFont typeface="Wingdings 2" pitchFamily="18" charset="2"/>
              <a:buChar char=""/>
              <a:defRPr lang="en-US" sz="1800" kern="1200" dirty="0">
                <a:solidFill>
                  <a:schemeClr val="bg1"/>
                </a:solidFill>
                <a:latin typeface="+mn-lt"/>
                <a:ea typeface="+mn-ea"/>
                <a:cs typeface="+mn-cs"/>
              </a:defRPr>
            </a:lvl9pPr>
          </a:lstStyle>
          <a:p>
            <a:pPr marL="0" indent="0" algn="ctr">
              <a:buNone/>
            </a:pPr>
            <a:r>
              <a:rPr lang="en-US" sz="3200" dirty="0"/>
              <a:t>Freely Available </a:t>
            </a:r>
            <a:r>
              <a:rPr lang="en-US" sz="3200" dirty="0" smtClean="0"/>
              <a:t>@</a:t>
            </a:r>
            <a:endParaRPr lang="en-US" sz="3200" dirty="0">
              <a:hlinkClick r:id="rId3"/>
            </a:endParaRPr>
          </a:p>
          <a:p>
            <a:pPr marL="0" indent="0" algn="ctr">
              <a:buFont typeface="Wingdings 2" pitchFamily="18" charset="2"/>
              <a:buNone/>
            </a:pPr>
            <a:r>
              <a:rPr lang="en-US" sz="2800" dirty="0" smtClean="0">
                <a:hlinkClick r:id="rId3"/>
              </a:rPr>
              <a:t>http://www.ccts.uic.edu/repository/cirtification</a:t>
            </a:r>
            <a:endParaRPr lang="en-US" sz="2800" dirty="0" smtClean="0"/>
          </a:p>
          <a:p>
            <a:pPr algn="ctr"/>
            <a:endParaRPr lang="en-US" sz="3800" dirty="0"/>
          </a:p>
        </p:txBody>
      </p:sp>
    </p:spTree>
    <p:extLst>
      <p:ext uri="{BB962C8B-B14F-4D97-AF65-F5344CB8AC3E}">
        <p14:creationId xmlns:p14="http://schemas.microsoft.com/office/powerpoint/2010/main" val="311936761"/>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2-25 at 8.15.0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78934"/>
            <a:ext cx="9144000" cy="5090267"/>
          </a:xfrm>
          <a:prstGeom prst="rect">
            <a:avLst/>
          </a:prstGeom>
        </p:spPr>
      </p:pic>
    </p:spTree>
    <p:extLst>
      <p:ext uri="{BB962C8B-B14F-4D97-AF65-F5344CB8AC3E}">
        <p14:creationId xmlns:p14="http://schemas.microsoft.com/office/powerpoint/2010/main" val="1229203559"/>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406739"/>
            <a:ext cx="8229600" cy="961731"/>
          </a:xfrm>
          <a:prstGeom prst="rect">
            <a:avLst/>
          </a:prstGeom>
          <a:ln w="28575" cmpd="sng">
            <a:solidFill>
              <a:srgbClr val="FFFFFF"/>
            </a:solidFill>
          </a:ln>
        </p:spPr>
        <p:txBody>
          <a:bodyPr/>
          <a:lstStyle>
            <a:lvl1pPr algn="l" defTabSz="914400" rtl="0" eaLnBrk="1" latinLnBrk="0" hangingPunct="1">
              <a:spcBef>
                <a:spcPct val="0"/>
              </a:spcBef>
              <a:buNone/>
              <a:defRPr sz="3800" kern="1200">
                <a:solidFill>
                  <a:schemeClr val="bg1"/>
                </a:solidFill>
                <a:latin typeface="+mj-lt"/>
                <a:ea typeface="+mj-ea"/>
                <a:cs typeface="+mj-cs"/>
              </a:defRPr>
            </a:lvl1pPr>
          </a:lstStyle>
          <a:p>
            <a:pPr algn="ctr"/>
            <a:r>
              <a:rPr lang="en-US" sz="5200" b="1" dirty="0" smtClean="0"/>
              <a:t>CIRTification Overview</a:t>
            </a:r>
            <a:endParaRPr lang="en-US" sz="5200" b="1" dirty="0"/>
          </a:p>
        </p:txBody>
      </p:sp>
      <p:sp>
        <p:nvSpPr>
          <p:cNvPr id="3" name="Content Placeholder 1"/>
          <p:cNvSpPr txBox="1">
            <a:spLocks/>
          </p:cNvSpPr>
          <p:nvPr/>
        </p:nvSpPr>
        <p:spPr>
          <a:xfrm>
            <a:off x="457200" y="1719072"/>
            <a:ext cx="4038600" cy="4834128"/>
          </a:xfrm>
          <a:prstGeom prst="rect">
            <a:avLst/>
          </a:prstGeom>
        </p:spPr>
        <p:txBody>
          <a:bodyPr>
            <a:normAutofit fontScale="85000" lnSpcReduction="20000"/>
          </a:bodyPr>
          <a:lstStyle>
            <a:lvl1pPr marL="282575" indent="-282575" algn="l" defTabSz="914400" rtl="0" eaLnBrk="1" latinLnBrk="0" hangingPunct="1">
              <a:spcBef>
                <a:spcPts val="2000"/>
              </a:spcBef>
              <a:buFont typeface="Wingdings 2" pitchFamily="18" charset="2"/>
              <a:buChar char=""/>
              <a:defRPr sz="2200" kern="1200">
                <a:solidFill>
                  <a:schemeClr val="bg1"/>
                </a:solidFill>
                <a:latin typeface="+mn-lt"/>
                <a:ea typeface="+mn-ea"/>
                <a:cs typeface="+mn-cs"/>
              </a:defRPr>
            </a:lvl1pPr>
            <a:lvl2pPr marL="577850" indent="-295275" algn="l" defTabSz="914400" rtl="0" eaLnBrk="1" latinLnBrk="0" hangingPunct="1">
              <a:spcBef>
                <a:spcPts val="600"/>
              </a:spcBef>
              <a:buFont typeface="Wingdings 2" pitchFamily="18" charset="2"/>
              <a:buChar char=""/>
              <a:defRPr sz="2000" kern="1200">
                <a:solidFill>
                  <a:schemeClr val="bg1"/>
                </a:solidFill>
                <a:latin typeface="+mn-lt"/>
                <a:ea typeface="+mn-ea"/>
                <a:cs typeface="+mn-cs"/>
              </a:defRPr>
            </a:lvl2pPr>
            <a:lvl3pPr marL="86042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3pPr>
            <a:lvl4pPr marL="1143000"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4pPr>
            <a:lvl5pPr marL="142557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5pPr>
            <a:lvl6pPr marL="1711325"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6pPr>
            <a:lvl7pPr marL="2000250"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7pPr>
            <a:lvl8pPr marL="2290763"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8pPr>
            <a:lvl9pPr marL="2571750" indent="-288925" algn="l" defTabSz="914400" rtl="0" eaLnBrk="1" latinLnBrk="0" hangingPunct="1">
              <a:spcBef>
                <a:spcPct val="20000"/>
              </a:spcBef>
              <a:buFont typeface="Wingdings 2" pitchFamily="18" charset="2"/>
              <a:buChar char=""/>
              <a:defRPr lang="en-US" sz="1800" kern="1200" dirty="0">
                <a:solidFill>
                  <a:schemeClr val="bg1"/>
                </a:solidFill>
                <a:latin typeface="+mn-lt"/>
                <a:ea typeface="+mn-ea"/>
                <a:cs typeface="+mn-cs"/>
              </a:defRPr>
            </a:lvl9pPr>
          </a:lstStyle>
          <a:p>
            <a:r>
              <a:rPr lang="en-US" b="1" dirty="0" smtClean="0"/>
              <a:t>Facilitator Manual</a:t>
            </a:r>
          </a:p>
          <a:p>
            <a:pPr lvl="1"/>
            <a:r>
              <a:rPr lang="en-US" dirty="0" smtClean="0"/>
              <a:t>Session Objectives/Key Messages</a:t>
            </a:r>
          </a:p>
          <a:p>
            <a:pPr lvl="1"/>
            <a:r>
              <a:rPr lang="en-US" dirty="0" smtClean="0"/>
              <a:t>Lay language glossary </a:t>
            </a:r>
          </a:p>
          <a:p>
            <a:pPr lvl="1"/>
            <a:r>
              <a:rPr lang="en-US" dirty="0" smtClean="0"/>
              <a:t>Background reading</a:t>
            </a:r>
          </a:p>
          <a:p>
            <a:pPr lvl="1"/>
            <a:r>
              <a:rPr lang="en-US" dirty="0" smtClean="0"/>
              <a:t>Lesson Plan</a:t>
            </a:r>
          </a:p>
          <a:p>
            <a:pPr lvl="2"/>
            <a:r>
              <a:rPr lang="en-US" dirty="0" err="1" smtClean="0"/>
              <a:t>Powerpoint</a:t>
            </a:r>
            <a:r>
              <a:rPr lang="en-US" dirty="0" smtClean="0"/>
              <a:t> slides and lecture notes</a:t>
            </a:r>
          </a:p>
          <a:p>
            <a:pPr lvl="2"/>
            <a:r>
              <a:rPr lang="en-US" dirty="0" smtClean="0"/>
              <a:t>Activities</a:t>
            </a:r>
          </a:p>
          <a:p>
            <a:pPr lvl="2"/>
            <a:r>
              <a:rPr lang="en-US" dirty="0" smtClean="0"/>
              <a:t>Handouts</a:t>
            </a:r>
          </a:p>
          <a:p>
            <a:pPr lvl="2"/>
            <a:r>
              <a:rPr lang="en-US" dirty="0" smtClean="0"/>
              <a:t>Discussion Guides</a:t>
            </a:r>
          </a:p>
          <a:p>
            <a:pPr lvl="2"/>
            <a:endParaRPr lang="en-US" dirty="0" smtClean="0"/>
          </a:p>
          <a:p>
            <a:r>
              <a:rPr lang="en-US" b="1" dirty="0" smtClean="0"/>
              <a:t>Participant Workbook</a:t>
            </a:r>
          </a:p>
          <a:p>
            <a:pPr lvl="1"/>
            <a:r>
              <a:rPr lang="en-US" dirty="0" smtClean="0"/>
              <a:t>Lay Language Glossary</a:t>
            </a:r>
          </a:p>
          <a:p>
            <a:pPr lvl="1"/>
            <a:r>
              <a:rPr lang="en-US" dirty="0" smtClean="0"/>
              <a:t>Summaries and take home points</a:t>
            </a:r>
          </a:p>
          <a:p>
            <a:pPr lvl="1"/>
            <a:r>
              <a:rPr lang="en-US" dirty="0" smtClean="0"/>
              <a:t>Activity materials</a:t>
            </a:r>
          </a:p>
          <a:p>
            <a:pPr lvl="1"/>
            <a:r>
              <a:rPr lang="en-US" dirty="0" smtClean="0"/>
              <a:t>Space for note taking</a:t>
            </a:r>
            <a:endParaRPr lang="en-US" dirty="0"/>
          </a:p>
        </p:txBody>
      </p:sp>
      <p:sp>
        <p:nvSpPr>
          <p:cNvPr id="4" name="Content Placeholder 3"/>
          <p:cNvSpPr txBox="1">
            <a:spLocks/>
          </p:cNvSpPr>
          <p:nvPr/>
        </p:nvSpPr>
        <p:spPr>
          <a:xfrm>
            <a:off x="4648200" y="1719072"/>
            <a:ext cx="4038600" cy="4834128"/>
          </a:xfrm>
          <a:prstGeom prst="rect">
            <a:avLst/>
          </a:prstGeom>
        </p:spPr>
        <p:txBody>
          <a:bodyPr>
            <a:normAutofit fontScale="55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dirty="0" smtClean="0">
                <a:solidFill>
                  <a:schemeClr val="bg1"/>
                </a:solidFill>
              </a:rPr>
              <a:t>Part 1: Human Research Rules and Regulations</a:t>
            </a:r>
          </a:p>
          <a:p>
            <a:pPr lvl="1"/>
            <a:r>
              <a:rPr lang="en-US" dirty="0" smtClean="0">
                <a:solidFill>
                  <a:schemeClr val="bg1"/>
                </a:solidFill>
              </a:rPr>
              <a:t>What is research?</a:t>
            </a:r>
          </a:p>
          <a:p>
            <a:pPr lvl="1"/>
            <a:r>
              <a:rPr lang="en-US" dirty="0" smtClean="0">
                <a:solidFill>
                  <a:schemeClr val="bg1"/>
                </a:solidFill>
              </a:rPr>
              <a:t>Historical perspective</a:t>
            </a:r>
          </a:p>
          <a:p>
            <a:pPr lvl="1"/>
            <a:r>
              <a:rPr lang="en-US" dirty="0" smtClean="0">
                <a:solidFill>
                  <a:schemeClr val="bg1"/>
                </a:solidFill>
              </a:rPr>
              <a:t>Principles, Regulations, and IRBs</a:t>
            </a:r>
          </a:p>
          <a:p>
            <a:pPr lvl="1"/>
            <a:r>
              <a:rPr lang="en-US" dirty="0" smtClean="0">
                <a:solidFill>
                  <a:schemeClr val="bg1"/>
                </a:solidFill>
              </a:rPr>
              <a:t>Research with Communities</a:t>
            </a:r>
          </a:p>
          <a:p>
            <a:pPr lvl="1"/>
            <a:endParaRPr lang="en-US" dirty="0" smtClean="0">
              <a:solidFill>
                <a:schemeClr val="bg1"/>
              </a:solidFill>
            </a:endParaRPr>
          </a:p>
          <a:p>
            <a:r>
              <a:rPr lang="en-US" b="1" dirty="0" smtClean="0">
                <a:solidFill>
                  <a:schemeClr val="bg1"/>
                </a:solidFill>
              </a:rPr>
              <a:t>Part 2: Asking People to Participate in Research: The Informed Consent Process</a:t>
            </a:r>
          </a:p>
          <a:p>
            <a:pPr lvl="1"/>
            <a:r>
              <a:rPr lang="en-US" dirty="0" smtClean="0">
                <a:solidFill>
                  <a:schemeClr val="bg1"/>
                </a:solidFill>
              </a:rPr>
              <a:t>Elements of Informed Consent</a:t>
            </a:r>
          </a:p>
          <a:p>
            <a:pPr lvl="1"/>
            <a:r>
              <a:rPr lang="en-US" dirty="0" smtClean="0">
                <a:solidFill>
                  <a:schemeClr val="bg1"/>
                </a:solidFill>
              </a:rPr>
              <a:t>Model Consent Form</a:t>
            </a:r>
          </a:p>
          <a:p>
            <a:pPr lvl="1"/>
            <a:r>
              <a:rPr lang="en-US" dirty="0" smtClean="0">
                <a:solidFill>
                  <a:schemeClr val="bg1"/>
                </a:solidFill>
              </a:rPr>
              <a:t>Role Play Activity</a:t>
            </a:r>
          </a:p>
          <a:p>
            <a:pPr lvl="1"/>
            <a:endParaRPr lang="en-US" dirty="0" smtClean="0">
              <a:solidFill>
                <a:schemeClr val="bg1"/>
              </a:solidFill>
            </a:endParaRPr>
          </a:p>
          <a:p>
            <a:r>
              <a:rPr lang="en-US" b="1" dirty="0" smtClean="0">
                <a:solidFill>
                  <a:schemeClr val="bg1"/>
                </a:solidFill>
              </a:rPr>
              <a:t>Part 3: Being Careful with Research Information</a:t>
            </a:r>
          </a:p>
          <a:p>
            <a:pPr lvl="1"/>
            <a:r>
              <a:rPr lang="en-US" dirty="0" smtClean="0">
                <a:solidFill>
                  <a:schemeClr val="bg1"/>
                </a:solidFill>
              </a:rPr>
              <a:t>Data integrity</a:t>
            </a:r>
          </a:p>
          <a:p>
            <a:pPr lvl="1"/>
            <a:r>
              <a:rPr lang="en-US" dirty="0" smtClean="0">
                <a:solidFill>
                  <a:schemeClr val="bg1"/>
                </a:solidFill>
              </a:rPr>
              <a:t>Privacy and confidentiality</a:t>
            </a:r>
          </a:p>
          <a:p>
            <a:pPr lvl="1"/>
            <a:r>
              <a:rPr lang="en-US" dirty="0" smtClean="0">
                <a:solidFill>
                  <a:schemeClr val="bg1"/>
                </a:solidFill>
              </a:rPr>
              <a:t>Speaking up</a:t>
            </a:r>
            <a:endParaRPr lang="en-US" dirty="0">
              <a:solidFill>
                <a:schemeClr val="bg1"/>
              </a:solidFill>
            </a:endParaRPr>
          </a:p>
        </p:txBody>
      </p:sp>
    </p:spTree>
    <p:extLst>
      <p:ext uri="{BB962C8B-B14F-4D97-AF65-F5344CB8AC3E}">
        <p14:creationId xmlns:p14="http://schemas.microsoft.com/office/powerpoint/2010/main" val="1525559989"/>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508000"/>
            <a:ext cx="8229600" cy="1143000"/>
          </a:xfrm>
          <a:prstGeom prst="rect">
            <a:avLst/>
          </a:prstGeom>
          <a:ln>
            <a:solidFill>
              <a:srgbClr val="FFFFFF"/>
            </a:solidFill>
          </a:ln>
        </p:spPr>
        <p:txBody>
          <a:bodyPr/>
          <a:lstStyle>
            <a:lvl1pPr algn="l" defTabSz="914400" rtl="0" eaLnBrk="1" latinLnBrk="0" hangingPunct="1">
              <a:spcBef>
                <a:spcPct val="0"/>
              </a:spcBef>
              <a:buNone/>
              <a:defRPr sz="3800" kern="1200">
                <a:solidFill>
                  <a:schemeClr val="bg1"/>
                </a:solidFill>
                <a:latin typeface="+mj-lt"/>
                <a:ea typeface="+mj-ea"/>
                <a:cs typeface="+mj-cs"/>
              </a:defRPr>
            </a:lvl1pPr>
          </a:lstStyle>
          <a:p>
            <a:pPr algn="ctr"/>
            <a:r>
              <a:rPr lang="en-US" sz="5200" b="1" dirty="0" smtClean="0"/>
              <a:t>Mode of Delivery</a:t>
            </a:r>
            <a:endParaRPr lang="en-US" sz="5200" b="1" dirty="0"/>
          </a:p>
        </p:txBody>
      </p:sp>
      <p:sp>
        <p:nvSpPr>
          <p:cNvPr id="3" name="Content Placeholder 2"/>
          <p:cNvSpPr txBox="1">
            <a:spLocks/>
          </p:cNvSpPr>
          <p:nvPr/>
        </p:nvSpPr>
        <p:spPr>
          <a:xfrm>
            <a:off x="457200" y="1871134"/>
            <a:ext cx="8229600" cy="4525963"/>
          </a:xfrm>
          <a:prstGeom prst="rect">
            <a:avLst/>
          </a:prstGeom>
        </p:spPr>
        <p:txBody>
          <a:bodyPr/>
          <a:lstStyle>
            <a:lvl1pPr marL="282575" indent="-282575" algn="l" defTabSz="914400" rtl="0" eaLnBrk="1" latinLnBrk="0" hangingPunct="1">
              <a:spcBef>
                <a:spcPts val="2000"/>
              </a:spcBef>
              <a:buFont typeface="Wingdings 2" pitchFamily="18" charset="2"/>
              <a:buChar char=""/>
              <a:defRPr sz="2200" kern="1200">
                <a:solidFill>
                  <a:schemeClr val="bg1"/>
                </a:solidFill>
                <a:latin typeface="+mn-lt"/>
                <a:ea typeface="+mn-ea"/>
                <a:cs typeface="+mn-cs"/>
              </a:defRPr>
            </a:lvl1pPr>
            <a:lvl2pPr marL="577850" indent="-295275" algn="l" defTabSz="914400" rtl="0" eaLnBrk="1" latinLnBrk="0" hangingPunct="1">
              <a:spcBef>
                <a:spcPts val="600"/>
              </a:spcBef>
              <a:buFont typeface="Wingdings 2" pitchFamily="18" charset="2"/>
              <a:buChar char=""/>
              <a:defRPr sz="2000" kern="1200">
                <a:solidFill>
                  <a:schemeClr val="bg1"/>
                </a:solidFill>
                <a:latin typeface="+mn-lt"/>
                <a:ea typeface="+mn-ea"/>
                <a:cs typeface="+mn-cs"/>
              </a:defRPr>
            </a:lvl2pPr>
            <a:lvl3pPr marL="86042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3pPr>
            <a:lvl4pPr marL="1143000"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4pPr>
            <a:lvl5pPr marL="142557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5pPr>
            <a:lvl6pPr marL="1711325"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6pPr>
            <a:lvl7pPr marL="2000250"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7pPr>
            <a:lvl8pPr marL="2290763"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8pPr>
            <a:lvl9pPr marL="2571750" indent="-288925" algn="l" defTabSz="914400" rtl="0" eaLnBrk="1" latinLnBrk="0" hangingPunct="1">
              <a:spcBef>
                <a:spcPct val="20000"/>
              </a:spcBef>
              <a:buFont typeface="Wingdings 2" pitchFamily="18" charset="2"/>
              <a:buChar char=""/>
              <a:defRPr lang="en-US" sz="1800" kern="1200" dirty="0">
                <a:solidFill>
                  <a:schemeClr val="bg1"/>
                </a:solidFill>
                <a:latin typeface="+mn-lt"/>
                <a:ea typeface="+mn-ea"/>
                <a:cs typeface="+mn-cs"/>
              </a:defRPr>
            </a:lvl9pPr>
          </a:lstStyle>
          <a:p>
            <a:r>
              <a:rPr lang="en-US" dirty="0" smtClean="0"/>
              <a:t>Pressure to create something online</a:t>
            </a:r>
          </a:p>
          <a:p>
            <a:r>
              <a:rPr lang="en-US" dirty="0" smtClean="0"/>
              <a:t>Strong belief (and evidence) that in-person group learning best  </a:t>
            </a:r>
          </a:p>
          <a:p>
            <a:r>
              <a:rPr lang="en-US" dirty="0" smtClean="0"/>
              <a:t>Primary goals</a:t>
            </a:r>
          </a:p>
          <a:p>
            <a:pPr lvl="1"/>
            <a:r>
              <a:rPr lang="en-US" dirty="0" smtClean="0"/>
              <a:t>Support the efforts of well-intentioned PIs</a:t>
            </a:r>
          </a:p>
          <a:p>
            <a:pPr lvl="1"/>
            <a:r>
              <a:rPr lang="en-US" dirty="0" smtClean="0"/>
              <a:t>Be acceptable to IRBs</a:t>
            </a:r>
          </a:p>
          <a:p>
            <a:pPr lvl="1"/>
            <a:r>
              <a:rPr lang="en-US" dirty="0" smtClean="0"/>
              <a:t>Engage learners</a:t>
            </a:r>
          </a:p>
          <a:p>
            <a:pPr lvl="1"/>
            <a:endParaRPr lang="en-US" dirty="0" smtClean="0"/>
          </a:p>
          <a:p>
            <a:pPr lvl="1"/>
            <a:endParaRPr lang="en-US" dirty="0" smtClean="0"/>
          </a:p>
          <a:p>
            <a:pPr lvl="1"/>
            <a:endParaRPr lang="en-US" dirty="0" smtClean="0"/>
          </a:p>
          <a:p>
            <a:endParaRPr lang="en-US" dirty="0"/>
          </a:p>
        </p:txBody>
      </p:sp>
    </p:spTree>
    <p:extLst>
      <p:ext uri="{BB962C8B-B14F-4D97-AF65-F5344CB8AC3E}">
        <p14:creationId xmlns:p14="http://schemas.microsoft.com/office/powerpoint/2010/main" val="849070627"/>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713657" y="627626"/>
            <a:ext cx="7561825" cy="1896533"/>
          </a:xfrm>
          <a:prstGeom prst="roundRect">
            <a:avLst/>
          </a:prstGeom>
          <a:solidFill>
            <a:schemeClr val="lt1">
              <a:alpha val="16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u="sng" dirty="0" smtClean="0"/>
              <a:t>INFORMED CONSENT IN ACTION</a:t>
            </a:r>
            <a:endParaRPr lang="en-US" sz="2400" u="sng" dirty="0" smtClean="0"/>
          </a:p>
          <a:p>
            <a:pPr algn="ctr"/>
            <a:r>
              <a:rPr lang="en-US" dirty="0" smtClean="0"/>
              <a:t>A training video for those who will be recruiting participants and obtaining informed consent in community based research settings</a:t>
            </a:r>
            <a:endParaRPr lang="en-US" dirty="0"/>
          </a:p>
        </p:txBody>
      </p:sp>
      <p:sp>
        <p:nvSpPr>
          <p:cNvPr id="4" name="Content Placeholder 2"/>
          <p:cNvSpPr txBox="1">
            <a:spLocks/>
          </p:cNvSpPr>
          <p:nvPr/>
        </p:nvSpPr>
        <p:spPr>
          <a:xfrm>
            <a:off x="457200" y="1955800"/>
            <a:ext cx="8229600" cy="4525963"/>
          </a:xfrm>
          <a:prstGeom prst="rect">
            <a:avLst/>
          </a:prstGeom>
        </p:spPr>
        <p:txBody>
          <a:bodyPr/>
          <a:lstStyle>
            <a:lvl1pPr marL="282575" indent="-282575" algn="l" defTabSz="914400" rtl="0" eaLnBrk="1" latinLnBrk="0" hangingPunct="1">
              <a:spcBef>
                <a:spcPts val="2000"/>
              </a:spcBef>
              <a:buFont typeface="Wingdings 2" pitchFamily="18" charset="2"/>
              <a:buChar char=""/>
              <a:defRPr sz="2200" kern="1200">
                <a:solidFill>
                  <a:schemeClr val="bg1"/>
                </a:solidFill>
                <a:latin typeface="+mn-lt"/>
                <a:ea typeface="+mn-ea"/>
                <a:cs typeface="+mn-cs"/>
              </a:defRPr>
            </a:lvl1pPr>
            <a:lvl2pPr marL="577850" indent="-295275" algn="l" defTabSz="914400" rtl="0" eaLnBrk="1" latinLnBrk="0" hangingPunct="1">
              <a:spcBef>
                <a:spcPts val="600"/>
              </a:spcBef>
              <a:buFont typeface="Wingdings 2" pitchFamily="18" charset="2"/>
              <a:buChar char=""/>
              <a:defRPr sz="2000" kern="1200">
                <a:solidFill>
                  <a:schemeClr val="bg1"/>
                </a:solidFill>
                <a:latin typeface="+mn-lt"/>
                <a:ea typeface="+mn-ea"/>
                <a:cs typeface="+mn-cs"/>
              </a:defRPr>
            </a:lvl2pPr>
            <a:lvl3pPr marL="86042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3pPr>
            <a:lvl4pPr marL="1143000"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4pPr>
            <a:lvl5pPr marL="142557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5pPr>
            <a:lvl6pPr marL="1711325"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6pPr>
            <a:lvl7pPr marL="2000250"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7pPr>
            <a:lvl8pPr marL="2290763"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8pPr>
            <a:lvl9pPr marL="2571750" indent="-288925" algn="l" defTabSz="914400" rtl="0" eaLnBrk="1" latinLnBrk="0" hangingPunct="1">
              <a:spcBef>
                <a:spcPct val="20000"/>
              </a:spcBef>
              <a:buFont typeface="Wingdings 2" pitchFamily="18" charset="2"/>
              <a:buChar char=""/>
              <a:defRPr lang="en-US" sz="1800" kern="1200" dirty="0">
                <a:solidFill>
                  <a:schemeClr val="bg1"/>
                </a:solidFill>
                <a:latin typeface="+mn-lt"/>
                <a:ea typeface="+mn-ea"/>
                <a:cs typeface="+mn-cs"/>
              </a:defRPr>
            </a:lvl9pPr>
          </a:lstStyle>
          <a:p>
            <a:pPr marL="0" indent="0">
              <a:buFont typeface="Wingdings 2" pitchFamily="18" charset="2"/>
              <a:buNone/>
            </a:pPr>
            <a:endParaRPr lang="en-US" dirty="0" smtClean="0">
              <a:hlinkClick r:id="rId3"/>
            </a:endParaRPr>
          </a:p>
          <a:p>
            <a:pPr marL="0" indent="0">
              <a:buFont typeface="Wingdings 2" pitchFamily="18" charset="2"/>
              <a:buNone/>
            </a:pPr>
            <a:endParaRPr lang="en-US" dirty="0" smtClean="0">
              <a:hlinkClick r:id="rId3"/>
            </a:endParaRPr>
          </a:p>
          <a:p>
            <a:pPr marL="0" indent="0">
              <a:buFont typeface="Wingdings 2" pitchFamily="18" charset="2"/>
              <a:buNone/>
            </a:pPr>
            <a:endParaRPr lang="en-US" dirty="0" smtClean="0">
              <a:hlinkClick r:id="rId3"/>
            </a:endParaRPr>
          </a:p>
          <a:p>
            <a:pPr marL="0" indent="0">
              <a:buFont typeface="Wingdings 2" pitchFamily="18" charset="2"/>
              <a:buNone/>
            </a:pPr>
            <a:endParaRPr lang="en-US" sz="2000" dirty="0" smtClean="0">
              <a:hlinkClick r:id="rId3"/>
            </a:endParaRPr>
          </a:p>
          <a:p>
            <a:pPr marL="0" indent="0">
              <a:buFont typeface="Wingdings 2" pitchFamily="18" charset="2"/>
              <a:buNone/>
            </a:pPr>
            <a:endParaRPr lang="en-US" sz="2000" dirty="0">
              <a:hlinkClick r:id="rId3"/>
            </a:endParaRPr>
          </a:p>
          <a:p>
            <a:pPr marL="0" indent="0">
              <a:buFont typeface="Wingdings 2" pitchFamily="18" charset="2"/>
              <a:buNone/>
            </a:pPr>
            <a:r>
              <a:rPr lang="en-US" sz="2000" dirty="0" smtClean="0">
                <a:hlinkClick r:id="rId3"/>
              </a:rPr>
              <a:t>https://www.youtube.com/watch?v=i3_z04pTnN8&amp;index=6&amp;list=PLooXaTYiXhKUQFNbikn5aqWvi8A1WX61h</a:t>
            </a:r>
            <a:endParaRPr lang="en-US" sz="2000" dirty="0" smtClean="0"/>
          </a:p>
          <a:p>
            <a:pPr marL="0" indent="0">
              <a:buFont typeface="Wingdings 2" pitchFamily="18" charset="2"/>
              <a:buNone/>
            </a:pPr>
            <a:endParaRPr lang="en-US" dirty="0" smtClean="0"/>
          </a:p>
          <a:p>
            <a:pPr marL="0" indent="0">
              <a:buFont typeface="Wingdings 2" pitchFamily="18" charset="2"/>
              <a:buNone/>
            </a:pPr>
            <a:endParaRPr lang="en-US" dirty="0"/>
          </a:p>
        </p:txBody>
      </p:sp>
      <p:sp>
        <p:nvSpPr>
          <p:cNvPr id="5" name="Rounded Rectangle 4"/>
          <p:cNvSpPr/>
          <p:nvPr/>
        </p:nvSpPr>
        <p:spPr>
          <a:xfrm>
            <a:off x="1038942" y="2721979"/>
            <a:ext cx="6908799" cy="1858215"/>
          </a:xfrm>
          <a:prstGeom prst="roundRect">
            <a:avLst>
              <a:gd name="adj" fmla="val 0"/>
            </a:avLst>
          </a:prstGeom>
          <a:solidFill>
            <a:schemeClr val="lt1">
              <a:alpha val="20000"/>
            </a:schemeClr>
          </a:solidFill>
        </p:spPr>
        <p:style>
          <a:lnRef idx="2">
            <a:schemeClr val="accent6"/>
          </a:lnRef>
          <a:fillRef idx="1">
            <a:schemeClr val="lt1"/>
          </a:fillRef>
          <a:effectRef idx="0">
            <a:schemeClr val="accent6"/>
          </a:effectRef>
          <a:fontRef idx="minor">
            <a:schemeClr val="dk1"/>
          </a:fontRef>
        </p:style>
        <p:txBody>
          <a:bodyPr rtlCol="0" anchor="ctr"/>
          <a:lstStyle/>
          <a:p>
            <a:endParaRPr lang="en-US" dirty="0" smtClean="0"/>
          </a:p>
          <a:p>
            <a:pPr marL="285750" indent="-285750">
              <a:buFont typeface="Arial"/>
              <a:buChar char="•"/>
            </a:pPr>
            <a:r>
              <a:rPr lang="en-US" sz="2400" dirty="0" smtClean="0"/>
              <a:t>Recruiting people you know</a:t>
            </a:r>
          </a:p>
          <a:p>
            <a:pPr marL="285750" indent="-285750">
              <a:buFont typeface="Arial"/>
              <a:buChar char="•"/>
            </a:pPr>
            <a:r>
              <a:rPr lang="en-US" sz="2400" dirty="0" smtClean="0"/>
              <a:t>Making sure participants understand</a:t>
            </a:r>
          </a:p>
          <a:p>
            <a:pPr marL="285750" indent="-285750">
              <a:buFont typeface="Arial"/>
              <a:buChar char="•"/>
            </a:pPr>
            <a:r>
              <a:rPr lang="en-US" sz="2400" dirty="0" smtClean="0"/>
              <a:t>Ensuring voluntary participation</a:t>
            </a:r>
          </a:p>
          <a:p>
            <a:pPr marL="285750" indent="-285750">
              <a:buFont typeface="Arial"/>
              <a:buChar char="•"/>
            </a:pPr>
            <a:r>
              <a:rPr lang="en-US" sz="2400" dirty="0" smtClean="0"/>
              <a:t>Inclusion/exclusion criteria</a:t>
            </a:r>
          </a:p>
          <a:p>
            <a:pPr marL="285750" indent="-285750">
              <a:buFont typeface="Arial"/>
              <a:buChar char="•"/>
            </a:pPr>
            <a:endParaRPr lang="en-US" dirty="0" smtClean="0"/>
          </a:p>
          <a:p>
            <a:pPr marL="285750" indent="-285750">
              <a:buFont typeface="Arial"/>
              <a:buChar char="•"/>
            </a:pPr>
            <a:endParaRPr lang="en-US" dirty="0"/>
          </a:p>
        </p:txBody>
      </p:sp>
    </p:spTree>
    <p:extLst>
      <p:ext uri="{BB962C8B-B14F-4D97-AF65-F5344CB8AC3E}">
        <p14:creationId xmlns:p14="http://schemas.microsoft.com/office/powerpoint/2010/main" val="1966579421"/>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2-29 at 11.52.2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431" y="723901"/>
            <a:ext cx="4457170" cy="2209052"/>
          </a:xfrm>
          <a:prstGeom prst="rect">
            <a:avLst/>
          </a:prstGeom>
        </p:spPr>
      </p:pic>
      <p:pic>
        <p:nvPicPr>
          <p:cNvPr id="3" name="Picture 2" descr="Screen Shot 2016-02-29 at 11.53.09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2700" y="3481044"/>
            <a:ext cx="4470400" cy="2357869"/>
          </a:xfrm>
          <a:prstGeom prst="rect">
            <a:avLst/>
          </a:prstGeom>
        </p:spPr>
      </p:pic>
      <p:sp>
        <p:nvSpPr>
          <p:cNvPr id="4" name="TextBox 3"/>
          <p:cNvSpPr txBox="1"/>
          <p:nvPr/>
        </p:nvSpPr>
        <p:spPr>
          <a:xfrm>
            <a:off x="5257801" y="984934"/>
            <a:ext cx="3251200" cy="1477328"/>
          </a:xfrm>
          <a:prstGeom prst="rect">
            <a:avLst/>
          </a:prstGeom>
          <a:noFill/>
        </p:spPr>
        <p:txBody>
          <a:bodyPr wrap="square" rtlCol="0">
            <a:spAutoFit/>
          </a:bodyPr>
          <a:lstStyle/>
          <a:p>
            <a:r>
              <a:rPr lang="en-US" dirty="0" smtClean="0">
                <a:solidFill>
                  <a:srgbClr val="FFFFFF"/>
                </a:solidFill>
              </a:rPr>
              <a:t>Roundtable discussions present a group discussion of issues involved with consenting members of the community </a:t>
            </a:r>
            <a:endParaRPr lang="en-US" dirty="0">
              <a:solidFill>
                <a:srgbClr val="FFFFFF"/>
              </a:solidFill>
            </a:endParaRPr>
          </a:p>
        </p:txBody>
      </p:sp>
      <p:sp>
        <p:nvSpPr>
          <p:cNvPr id="5" name="TextBox 4"/>
          <p:cNvSpPr txBox="1"/>
          <p:nvPr/>
        </p:nvSpPr>
        <p:spPr>
          <a:xfrm>
            <a:off x="355601" y="3766234"/>
            <a:ext cx="3251200" cy="1200329"/>
          </a:xfrm>
          <a:prstGeom prst="rect">
            <a:avLst/>
          </a:prstGeom>
          <a:noFill/>
        </p:spPr>
        <p:txBody>
          <a:bodyPr wrap="square" rtlCol="0">
            <a:spAutoFit/>
          </a:bodyPr>
          <a:lstStyle/>
          <a:p>
            <a:r>
              <a:rPr lang="en-US" dirty="0" smtClean="0">
                <a:solidFill>
                  <a:srgbClr val="FFFFFF"/>
                </a:solidFill>
              </a:rPr>
              <a:t>Real-world scenarios demonstrate the difficulty of recruiting people who are part of your community</a:t>
            </a:r>
            <a:endParaRPr lang="en-US" dirty="0">
              <a:solidFill>
                <a:srgbClr val="FFFFFF"/>
              </a:solidFill>
            </a:endParaRPr>
          </a:p>
        </p:txBody>
      </p:sp>
    </p:spTree>
    <p:extLst>
      <p:ext uri="{BB962C8B-B14F-4D97-AF65-F5344CB8AC3E}">
        <p14:creationId xmlns:p14="http://schemas.microsoft.com/office/powerpoint/2010/main" val="355463310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w="38100" cmpd="sng">
            <a:solidFill>
              <a:srgbClr val="FFFFFF"/>
            </a:solidFill>
          </a:ln>
        </p:spPr>
        <p:txBody>
          <a:bodyPr/>
          <a:lstStyle/>
          <a:p>
            <a:pPr algn="ctr"/>
            <a:r>
              <a:rPr lang="en-US" sz="5500" dirty="0" smtClean="0">
                <a:solidFill>
                  <a:srgbClr val="FFFFFF"/>
                </a:solidFill>
              </a:rPr>
              <a:t>Our Presenters:</a:t>
            </a:r>
            <a:endParaRPr lang="en-US" sz="5500" dirty="0">
              <a:solidFill>
                <a:srgbClr val="FFFFFF"/>
              </a:solidFill>
            </a:endParaRPr>
          </a:p>
        </p:txBody>
      </p:sp>
      <p:sp>
        <p:nvSpPr>
          <p:cNvPr id="4" name="TextBox 3"/>
          <p:cNvSpPr txBox="1"/>
          <p:nvPr/>
        </p:nvSpPr>
        <p:spPr>
          <a:xfrm>
            <a:off x="779463" y="1829457"/>
            <a:ext cx="2596417"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smtClean="0"/>
              <a:t>IRB Leader</a:t>
            </a:r>
            <a:endParaRPr lang="en-US" dirty="0"/>
          </a:p>
        </p:txBody>
      </p:sp>
      <p:pic>
        <p:nvPicPr>
          <p:cNvPr id="5" name="Picture 4" descr="Megan_Singleton.pdf"/>
          <p:cNvPicPr>
            <a:picLocks noChangeAspect="1"/>
          </p:cNvPicPr>
          <p:nvPr/>
        </p:nvPicPr>
        <p:blipFill rotWithShape="1">
          <a:blip r:embed="rId3">
            <a:extLst>
              <a:ext uri="{28A0092B-C50C-407E-A947-70E740481C1C}">
                <a14:useLocalDpi xmlns:a14="http://schemas.microsoft.com/office/drawing/2010/main" val="0"/>
              </a:ext>
            </a:extLst>
          </a:blip>
          <a:srcRect l="27283" t="27793" r="26335" b="29806"/>
          <a:stretch/>
        </p:blipFill>
        <p:spPr>
          <a:xfrm>
            <a:off x="779463" y="2747094"/>
            <a:ext cx="1061784" cy="1256107"/>
          </a:xfrm>
          <a:prstGeom prst="rect">
            <a:avLst/>
          </a:prstGeom>
        </p:spPr>
      </p:pic>
      <p:sp>
        <p:nvSpPr>
          <p:cNvPr id="6" name="TextBox 5"/>
          <p:cNvSpPr txBox="1"/>
          <p:nvPr/>
        </p:nvSpPr>
        <p:spPr>
          <a:xfrm>
            <a:off x="2069127" y="2867722"/>
            <a:ext cx="1652566" cy="1138773"/>
          </a:xfrm>
          <a:prstGeom prst="rect">
            <a:avLst/>
          </a:prstGeom>
          <a:noFill/>
        </p:spPr>
        <p:txBody>
          <a:bodyPr wrap="square" rtlCol="0">
            <a:spAutoFit/>
          </a:bodyPr>
          <a:lstStyle/>
          <a:p>
            <a:r>
              <a:rPr lang="en-US" sz="1200" b="1" dirty="0" smtClean="0">
                <a:solidFill>
                  <a:srgbClr val="FFFFFF"/>
                </a:solidFill>
              </a:rPr>
              <a:t>Megan </a:t>
            </a:r>
            <a:r>
              <a:rPr lang="en-US" sz="1200" b="1" dirty="0" err="1" smtClean="0">
                <a:solidFill>
                  <a:srgbClr val="FFFFFF"/>
                </a:solidFill>
              </a:rPr>
              <a:t>Kasimatis</a:t>
            </a:r>
            <a:r>
              <a:rPr lang="en-US" sz="1200" b="1" dirty="0" smtClean="0">
                <a:solidFill>
                  <a:srgbClr val="FFFFFF"/>
                </a:solidFill>
              </a:rPr>
              <a:t> Singleton</a:t>
            </a:r>
          </a:p>
          <a:p>
            <a:r>
              <a:rPr lang="en-US" sz="1100" i="1" dirty="0" smtClean="0">
                <a:solidFill>
                  <a:srgbClr val="FFFFFF"/>
                </a:solidFill>
              </a:rPr>
              <a:t>Associate Director</a:t>
            </a:r>
          </a:p>
          <a:p>
            <a:r>
              <a:rPr lang="en-US" sz="1100" i="1" dirty="0" smtClean="0">
                <a:solidFill>
                  <a:srgbClr val="FFFFFF"/>
                </a:solidFill>
              </a:rPr>
              <a:t>University of Pennsylvania</a:t>
            </a:r>
          </a:p>
          <a:p>
            <a:endParaRPr lang="en-US" sz="1100" dirty="0"/>
          </a:p>
        </p:txBody>
      </p:sp>
      <p:sp>
        <p:nvSpPr>
          <p:cNvPr id="9" name="TextBox 8"/>
          <p:cNvSpPr txBox="1"/>
          <p:nvPr/>
        </p:nvSpPr>
        <p:spPr>
          <a:xfrm>
            <a:off x="4637494" y="1829457"/>
            <a:ext cx="3228312"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smtClean="0"/>
              <a:t>Training Program Presenters</a:t>
            </a:r>
            <a:endParaRPr lang="en-US" dirty="0"/>
          </a:p>
        </p:txBody>
      </p:sp>
      <p:pic>
        <p:nvPicPr>
          <p:cNvPr id="10" name="Picture 9" descr="eanderson-t4.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6969" y="3832095"/>
            <a:ext cx="929783" cy="1239711"/>
          </a:xfrm>
          <a:prstGeom prst="rect">
            <a:avLst/>
          </a:prstGeom>
        </p:spPr>
      </p:pic>
      <p:sp>
        <p:nvSpPr>
          <p:cNvPr id="11" name="TextBox 10"/>
          <p:cNvSpPr txBox="1"/>
          <p:nvPr/>
        </p:nvSpPr>
        <p:spPr>
          <a:xfrm>
            <a:off x="5870349" y="3918567"/>
            <a:ext cx="2271375" cy="646331"/>
          </a:xfrm>
          <a:prstGeom prst="rect">
            <a:avLst/>
          </a:prstGeom>
          <a:noFill/>
        </p:spPr>
        <p:txBody>
          <a:bodyPr wrap="square" rtlCol="0">
            <a:spAutoFit/>
          </a:bodyPr>
          <a:lstStyle/>
          <a:p>
            <a:r>
              <a:rPr lang="en-US" sz="1400" b="1" dirty="0" smtClean="0">
                <a:solidFill>
                  <a:schemeClr val="bg2">
                    <a:lumMod val="40000"/>
                    <a:lumOff val="60000"/>
                  </a:schemeClr>
                </a:solidFill>
              </a:rPr>
              <a:t>Emily Anderson</a:t>
            </a:r>
          </a:p>
          <a:p>
            <a:r>
              <a:rPr lang="en-US" sz="1100" i="1" dirty="0" smtClean="0">
                <a:solidFill>
                  <a:schemeClr val="bg2">
                    <a:lumMod val="40000"/>
                    <a:lumOff val="60000"/>
                  </a:schemeClr>
                </a:solidFill>
              </a:rPr>
              <a:t>Assistant Professor </a:t>
            </a:r>
          </a:p>
          <a:p>
            <a:r>
              <a:rPr lang="en-US" sz="1100" i="1" dirty="0" smtClean="0">
                <a:solidFill>
                  <a:schemeClr val="bg2">
                    <a:lumMod val="40000"/>
                    <a:lumOff val="60000"/>
                  </a:schemeClr>
                </a:solidFill>
              </a:rPr>
              <a:t>Loyola University Chicago</a:t>
            </a:r>
          </a:p>
        </p:txBody>
      </p:sp>
      <p:pic>
        <p:nvPicPr>
          <p:cNvPr id="12" name="Picture 11" descr="stephanie110.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13859" y="5260258"/>
            <a:ext cx="882893" cy="1179871"/>
          </a:xfrm>
          <a:prstGeom prst="rect">
            <a:avLst/>
          </a:prstGeom>
        </p:spPr>
      </p:pic>
      <p:sp>
        <p:nvSpPr>
          <p:cNvPr id="13" name="TextBox 12"/>
          <p:cNvSpPr txBox="1"/>
          <p:nvPr/>
        </p:nvSpPr>
        <p:spPr>
          <a:xfrm>
            <a:off x="5870349" y="5473081"/>
            <a:ext cx="2501580" cy="646331"/>
          </a:xfrm>
          <a:prstGeom prst="rect">
            <a:avLst/>
          </a:prstGeom>
          <a:noFill/>
        </p:spPr>
        <p:txBody>
          <a:bodyPr wrap="square" rtlCol="0">
            <a:spAutoFit/>
          </a:bodyPr>
          <a:lstStyle/>
          <a:p>
            <a:r>
              <a:rPr lang="en-US" sz="1400" b="1" dirty="0" smtClean="0">
                <a:solidFill>
                  <a:schemeClr val="bg2">
                    <a:lumMod val="40000"/>
                    <a:lumOff val="60000"/>
                  </a:schemeClr>
                </a:solidFill>
              </a:rPr>
              <a:t>Stephanie Solomon Cargill</a:t>
            </a:r>
          </a:p>
          <a:p>
            <a:r>
              <a:rPr lang="en-US" sz="1100" i="1" dirty="0">
                <a:solidFill>
                  <a:schemeClr val="bg2">
                    <a:lumMod val="40000"/>
                    <a:lumOff val="60000"/>
                  </a:schemeClr>
                </a:solidFill>
              </a:rPr>
              <a:t>Assistant </a:t>
            </a:r>
            <a:r>
              <a:rPr lang="en-US" sz="1100" i="1" dirty="0" smtClean="0">
                <a:solidFill>
                  <a:schemeClr val="bg2">
                    <a:lumMod val="40000"/>
                    <a:lumOff val="60000"/>
                  </a:schemeClr>
                </a:solidFill>
              </a:rPr>
              <a:t>Professor </a:t>
            </a:r>
          </a:p>
          <a:p>
            <a:r>
              <a:rPr lang="en-US" sz="1100" i="1" dirty="0" smtClean="0">
                <a:solidFill>
                  <a:schemeClr val="bg2">
                    <a:lumMod val="40000"/>
                    <a:lumOff val="60000"/>
                  </a:schemeClr>
                </a:solidFill>
              </a:rPr>
              <a:t>St Louis University</a:t>
            </a:r>
            <a:endParaRPr lang="en-US" sz="1100" i="1" dirty="0">
              <a:solidFill>
                <a:schemeClr val="bg2">
                  <a:lumMod val="40000"/>
                  <a:lumOff val="60000"/>
                </a:schemeClr>
              </a:solidFill>
            </a:endParaRPr>
          </a:p>
        </p:txBody>
      </p:sp>
      <p:sp>
        <p:nvSpPr>
          <p:cNvPr id="15" name="TextBox 14"/>
          <p:cNvSpPr txBox="1"/>
          <p:nvPr/>
        </p:nvSpPr>
        <p:spPr>
          <a:xfrm>
            <a:off x="5870349" y="2686258"/>
            <a:ext cx="2765651" cy="646331"/>
          </a:xfrm>
          <a:prstGeom prst="rect">
            <a:avLst/>
          </a:prstGeom>
          <a:noFill/>
        </p:spPr>
        <p:txBody>
          <a:bodyPr wrap="square" rtlCol="0">
            <a:spAutoFit/>
          </a:bodyPr>
          <a:lstStyle/>
          <a:p>
            <a:r>
              <a:rPr lang="en-US" sz="1400" b="1" dirty="0" smtClean="0">
                <a:solidFill>
                  <a:schemeClr val="bg2">
                    <a:lumMod val="40000"/>
                    <a:lumOff val="60000"/>
                  </a:schemeClr>
                </a:solidFill>
              </a:rPr>
              <a:t>Karen </a:t>
            </a:r>
            <a:r>
              <a:rPr lang="en-US" sz="1400" b="1" dirty="0" err="1" smtClean="0">
                <a:solidFill>
                  <a:schemeClr val="bg2">
                    <a:lumMod val="40000"/>
                    <a:lumOff val="60000"/>
                  </a:schemeClr>
                </a:solidFill>
              </a:rPr>
              <a:t>Glanz</a:t>
            </a:r>
            <a:endParaRPr lang="en-US" sz="1400" b="1" dirty="0" smtClean="0">
              <a:solidFill>
                <a:schemeClr val="bg2">
                  <a:lumMod val="40000"/>
                  <a:lumOff val="60000"/>
                </a:schemeClr>
              </a:solidFill>
            </a:endParaRPr>
          </a:p>
          <a:p>
            <a:r>
              <a:rPr lang="en-US" sz="1100" dirty="0">
                <a:solidFill>
                  <a:schemeClr val="bg2">
                    <a:lumMod val="40000"/>
                    <a:lumOff val="60000"/>
                  </a:schemeClr>
                </a:solidFill>
              </a:rPr>
              <a:t>George A. Weiss University </a:t>
            </a:r>
            <a:r>
              <a:rPr lang="en-US" sz="1100" dirty="0" smtClean="0">
                <a:solidFill>
                  <a:schemeClr val="bg2">
                    <a:lumMod val="40000"/>
                    <a:lumOff val="60000"/>
                  </a:schemeClr>
                </a:solidFill>
              </a:rPr>
              <a:t>Professor</a:t>
            </a:r>
          </a:p>
          <a:p>
            <a:r>
              <a:rPr lang="en-US" sz="1100" dirty="0" smtClean="0">
                <a:solidFill>
                  <a:schemeClr val="bg2">
                    <a:lumMod val="40000"/>
                    <a:lumOff val="60000"/>
                  </a:schemeClr>
                </a:solidFill>
              </a:rPr>
              <a:t>University of </a:t>
            </a:r>
            <a:r>
              <a:rPr lang="en-US" sz="1100" dirty="0" err="1" smtClean="0">
                <a:solidFill>
                  <a:schemeClr val="bg2">
                    <a:lumMod val="40000"/>
                    <a:lumOff val="60000"/>
                  </a:schemeClr>
                </a:solidFill>
              </a:rPr>
              <a:t>Pennyslvania</a:t>
            </a:r>
            <a:endParaRPr lang="en-US" sz="1100" dirty="0" smtClean="0">
              <a:solidFill>
                <a:schemeClr val="bg2">
                  <a:lumMod val="40000"/>
                  <a:lumOff val="60000"/>
                </a:schemeClr>
              </a:solidFill>
            </a:endParaRPr>
          </a:p>
        </p:txBody>
      </p:sp>
      <p:pic>
        <p:nvPicPr>
          <p:cNvPr id="3" name="Picture 2" descr="Screen Shot 2016-02-25 at 2.06.19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66969" y="2379549"/>
            <a:ext cx="893915" cy="1266532"/>
          </a:xfrm>
          <a:prstGeom prst="rect">
            <a:avLst/>
          </a:prstGeom>
        </p:spPr>
      </p:pic>
    </p:spTree>
    <p:extLst>
      <p:ext uri="{BB962C8B-B14F-4D97-AF65-F5344CB8AC3E}">
        <p14:creationId xmlns:p14="http://schemas.microsoft.com/office/powerpoint/2010/main" val="1444625555"/>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2-29 at 11.54.0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6692" y="2108200"/>
            <a:ext cx="7190707" cy="3599969"/>
          </a:xfrm>
          <a:prstGeom prst="rect">
            <a:avLst/>
          </a:prstGeom>
        </p:spPr>
      </p:pic>
      <p:sp>
        <p:nvSpPr>
          <p:cNvPr id="3" name="TextBox 2"/>
          <p:cNvSpPr txBox="1"/>
          <p:nvPr/>
        </p:nvSpPr>
        <p:spPr>
          <a:xfrm>
            <a:off x="1498601" y="578534"/>
            <a:ext cx="5994400" cy="1200329"/>
          </a:xfrm>
          <a:prstGeom prst="rect">
            <a:avLst/>
          </a:prstGeom>
          <a:noFill/>
        </p:spPr>
        <p:txBody>
          <a:bodyPr wrap="square" rtlCol="0">
            <a:spAutoFit/>
          </a:bodyPr>
          <a:lstStyle/>
          <a:p>
            <a:r>
              <a:rPr lang="en-US" dirty="0" smtClean="0">
                <a:solidFill>
                  <a:srgbClr val="FFFFFF"/>
                </a:solidFill>
              </a:rPr>
              <a:t>This video presents an example of how a research study should be explained to a community member, so that they know all of the important details when making their decision</a:t>
            </a:r>
            <a:endParaRPr lang="en-US" dirty="0">
              <a:solidFill>
                <a:srgbClr val="FFFFFF"/>
              </a:solidFill>
            </a:endParaRPr>
          </a:p>
        </p:txBody>
      </p:sp>
    </p:spTree>
    <p:extLst>
      <p:ext uri="{BB962C8B-B14F-4D97-AF65-F5344CB8AC3E}">
        <p14:creationId xmlns:p14="http://schemas.microsoft.com/office/powerpoint/2010/main" val="2482430355"/>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2-29 at 12.54.2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2032" y="596900"/>
            <a:ext cx="4172068" cy="2261626"/>
          </a:xfrm>
          <a:prstGeom prst="rect">
            <a:avLst/>
          </a:prstGeom>
        </p:spPr>
      </p:pic>
      <p:pic>
        <p:nvPicPr>
          <p:cNvPr id="3" name="Picture 2" descr="Screen Shot 2016-02-29 at 12.55.0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0800" y="3697140"/>
            <a:ext cx="4610100" cy="2312971"/>
          </a:xfrm>
          <a:prstGeom prst="rect">
            <a:avLst/>
          </a:prstGeom>
        </p:spPr>
      </p:pic>
      <p:sp>
        <p:nvSpPr>
          <p:cNvPr id="4" name="TextBox 3"/>
          <p:cNvSpPr txBox="1"/>
          <p:nvPr/>
        </p:nvSpPr>
        <p:spPr>
          <a:xfrm>
            <a:off x="323732" y="3132099"/>
            <a:ext cx="3308467" cy="2708434"/>
          </a:xfrm>
          <a:prstGeom prst="rect">
            <a:avLst/>
          </a:prstGeom>
          <a:noFill/>
        </p:spPr>
        <p:txBody>
          <a:bodyPr wrap="square" rtlCol="0">
            <a:spAutoFit/>
          </a:bodyPr>
          <a:lstStyle/>
          <a:p>
            <a:r>
              <a:rPr lang="en-US" sz="3400" dirty="0" smtClean="0">
                <a:solidFill>
                  <a:srgbClr val="FFFFFF"/>
                </a:solidFill>
              </a:rPr>
              <a:t>Discussion of how to solve problems that may arise in the field</a:t>
            </a:r>
            <a:endParaRPr lang="en-US" sz="3400" dirty="0">
              <a:solidFill>
                <a:srgbClr val="FFFFFF"/>
              </a:solidFill>
            </a:endParaRPr>
          </a:p>
        </p:txBody>
      </p:sp>
    </p:spTree>
    <p:extLst>
      <p:ext uri="{BB962C8B-B14F-4D97-AF65-F5344CB8AC3E}">
        <p14:creationId xmlns:p14="http://schemas.microsoft.com/office/powerpoint/2010/main" val="159745979"/>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2-29 at 12.55.5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4600" y="2488741"/>
            <a:ext cx="7099300" cy="3481914"/>
          </a:xfrm>
          <a:prstGeom prst="rect">
            <a:avLst/>
          </a:prstGeom>
        </p:spPr>
      </p:pic>
      <p:sp>
        <p:nvSpPr>
          <p:cNvPr id="3" name="TextBox 2"/>
          <p:cNvSpPr txBox="1"/>
          <p:nvPr/>
        </p:nvSpPr>
        <p:spPr>
          <a:xfrm>
            <a:off x="1244600" y="843746"/>
            <a:ext cx="7239000" cy="954107"/>
          </a:xfrm>
          <a:prstGeom prst="rect">
            <a:avLst/>
          </a:prstGeom>
          <a:noFill/>
        </p:spPr>
        <p:txBody>
          <a:bodyPr wrap="square" rtlCol="0">
            <a:spAutoFit/>
          </a:bodyPr>
          <a:lstStyle/>
          <a:p>
            <a:r>
              <a:rPr lang="en-US" sz="2800" dirty="0" smtClean="0">
                <a:solidFill>
                  <a:srgbClr val="FFFFFF"/>
                </a:solidFill>
              </a:rPr>
              <a:t>Unique issues that may arise in special vulnerable populations</a:t>
            </a:r>
            <a:endParaRPr lang="en-US" sz="2800" dirty="0">
              <a:solidFill>
                <a:srgbClr val="FFFFFF"/>
              </a:solidFill>
            </a:endParaRPr>
          </a:p>
        </p:txBody>
      </p:sp>
    </p:spTree>
    <p:extLst>
      <p:ext uri="{BB962C8B-B14F-4D97-AF65-F5344CB8AC3E}">
        <p14:creationId xmlns:p14="http://schemas.microsoft.com/office/powerpoint/2010/main" val="1026649583"/>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2-29 at 12.56.3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9900" y="2332918"/>
            <a:ext cx="6108700" cy="3902781"/>
          </a:xfrm>
          <a:prstGeom prst="rect">
            <a:avLst/>
          </a:prstGeom>
        </p:spPr>
      </p:pic>
      <p:sp>
        <p:nvSpPr>
          <p:cNvPr id="3" name="TextBox 2"/>
          <p:cNvSpPr txBox="1"/>
          <p:nvPr/>
        </p:nvSpPr>
        <p:spPr>
          <a:xfrm>
            <a:off x="1130300" y="627846"/>
            <a:ext cx="7239000" cy="1384995"/>
          </a:xfrm>
          <a:prstGeom prst="rect">
            <a:avLst/>
          </a:prstGeom>
          <a:noFill/>
        </p:spPr>
        <p:txBody>
          <a:bodyPr wrap="square" rtlCol="0">
            <a:spAutoFit/>
          </a:bodyPr>
          <a:lstStyle/>
          <a:p>
            <a:r>
              <a:rPr lang="en-US" sz="2800" dirty="0" smtClean="0">
                <a:solidFill>
                  <a:srgbClr val="FFFFFF"/>
                </a:solidFill>
              </a:rPr>
              <a:t>Summary of key issues to remember when obtaining informed consent- delivered by experienced community partner experts</a:t>
            </a:r>
            <a:endParaRPr lang="en-US" sz="2800" dirty="0">
              <a:solidFill>
                <a:srgbClr val="FFFFFF"/>
              </a:solidFill>
            </a:endParaRPr>
          </a:p>
        </p:txBody>
      </p:sp>
    </p:spTree>
    <p:extLst>
      <p:ext uri="{BB962C8B-B14F-4D97-AF65-F5344CB8AC3E}">
        <p14:creationId xmlns:p14="http://schemas.microsoft.com/office/powerpoint/2010/main" val="3667664034"/>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3431967"/>
            <a:ext cx="7583487" cy="1044388"/>
          </a:xfrm>
        </p:spPr>
        <p:txBody>
          <a:bodyPr/>
          <a:lstStyle/>
          <a:p>
            <a:r>
              <a:rPr lang="en-US" i="1" dirty="0" smtClean="0"/>
              <a:t>Ethical Protections in Community-Engaged Research</a:t>
            </a:r>
            <a:r>
              <a:rPr lang="en-US" dirty="0" smtClean="0"/>
              <a:t/>
            </a:r>
            <a:br>
              <a:rPr lang="en-US" dirty="0" smtClean="0"/>
            </a:br>
            <a:r>
              <a:rPr lang="en-US" dirty="0" smtClean="0"/>
              <a:t/>
            </a:r>
            <a:br>
              <a:rPr lang="en-US" dirty="0" smtClean="0"/>
            </a:br>
            <a:endParaRPr lang="en-US" sz="2800" dirty="0"/>
          </a:p>
        </p:txBody>
      </p:sp>
      <p:sp>
        <p:nvSpPr>
          <p:cNvPr id="3" name="Content Placeholder 2"/>
          <p:cNvSpPr>
            <a:spLocks noGrp="1"/>
          </p:cNvSpPr>
          <p:nvPr>
            <p:ph idx="1"/>
          </p:nvPr>
        </p:nvSpPr>
        <p:spPr>
          <a:xfrm>
            <a:off x="894382" y="3438646"/>
            <a:ext cx="7677605" cy="2142047"/>
          </a:xfrm>
        </p:spPr>
        <p:txBody>
          <a:bodyPr>
            <a:normAutofit fontScale="92500"/>
          </a:bodyPr>
          <a:lstStyle/>
          <a:p>
            <a:pPr marL="0" indent="0">
              <a:buNone/>
            </a:pPr>
            <a:r>
              <a:rPr lang="en-US" sz="2400" dirty="0"/>
              <a:t>Stephanie Solomon </a:t>
            </a:r>
            <a:r>
              <a:rPr lang="en-US" sz="2400" dirty="0" smtClean="0"/>
              <a:t>Cargill</a:t>
            </a:r>
          </a:p>
          <a:p>
            <a:pPr marL="0" indent="0">
              <a:buNone/>
            </a:pPr>
            <a:endParaRPr lang="en-SG" sz="2400" dirty="0" smtClean="0">
              <a:hlinkClick r:id="rId3"/>
            </a:endParaRPr>
          </a:p>
          <a:p>
            <a:pPr marL="0" indent="0">
              <a:buNone/>
            </a:pPr>
            <a:r>
              <a:rPr lang="en-SG" sz="2400" dirty="0" smtClean="0">
                <a:hlinkClick r:id="rId3"/>
              </a:rPr>
              <a:t>http</a:t>
            </a:r>
            <a:r>
              <a:rPr lang="en-SG" sz="2400" dirty="0">
                <a:hlinkClick r:id="rId3"/>
              </a:rPr>
              <a:t>://inventions.umich.edu/technologies/4768_ethical-protections-in-community-engaged-research</a:t>
            </a:r>
            <a:endParaRPr lang="en-US" dirty="0"/>
          </a:p>
        </p:txBody>
      </p:sp>
      <p:pic>
        <p:nvPicPr>
          <p:cNvPr id="4" name="Picture 3" descr="stephanie110.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73967" y="618075"/>
            <a:ext cx="1588983" cy="2123468"/>
          </a:xfrm>
          <a:prstGeom prst="rect">
            <a:avLst/>
          </a:prstGeom>
        </p:spPr>
      </p:pic>
    </p:spTree>
    <p:extLst>
      <p:ext uri="{BB962C8B-B14F-4D97-AF65-F5344CB8AC3E}">
        <p14:creationId xmlns:p14="http://schemas.microsoft.com/office/powerpoint/2010/main" val="1472601684"/>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452842" y="663910"/>
            <a:ext cx="6102524" cy="875592"/>
          </a:xfrm>
          <a:ln w="19050" cmpd="sng">
            <a:solidFill>
              <a:srgbClr val="FFFFFF"/>
            </a:solidFill>
          </a:ln>
        </p:spPr>
        <p:txBody>
          <a:bodyPr/>
          <a:lstStyle/>
          <a:p>
            <a:pPr algn="ctr"/>
            <a:r>
              <a:rPr lang="en-US" sz="5200" u="sng" dirty="0" smtClean="0"/>
              <a:t>Process</a:t>
            </a:r>
            <a:endParaRPr lang="en-US" sz="5200" u="sng" dirty="0"/>
          </a:p>
        </p:txBody>
      </p:sp>
      <p:sp>
        <p:nvSpPr>
          <p:cNvPr id="8" name="Content Placeholder 7"/>
          <p:cNvSpPr>
            <a:spLocks noGrp="1"/>
          </p:cNvSpPr>
          <p:nvPr>
            <p:ph sz="half" idx="1"/>
          </p:nvPr>
        </p:nvSpPr>
        <p:spPr/>
        <p:txBody>
          <a:bodyPr>
            <a:normAutofit fontScale="92500" lnSpcReduction="20000"/>
          </a:bodyPr>
          <a:lstStyle/>
          <a:p>
            <a:pPr marL="625475" lvl="1" indent="-342900">
              <a:buFont typeface="+mj-lt"/>
              <a:buAutoNum type="arabicPeriod"/>
            </a:pPr>
            <a:r>
              <a:rPr lang="en-US" sz="2000" dirty="0"/>
              <a:t>Consult with IRB and community partners on appropriate </a:t>
            </a:r>
            <a:r>
              <a:rPr lang="en-US" sz="2000" dirty="0" smtClean="0"/>
              <a:t>content</a:t>
            </a:r>
          </a:p>
          <a:p>
            <a:pPr marL="282575" lvl="1" indent="0">
              <a:buNone/>
            </a:pPr>
            <a:endParaRPr lang="en-US" sz="2000" dirty="0"/>
          </a:p>
          <a:p>
            <a:pPr marL="625475" lvl="1" indent="-342900">
              <a:buFont typeface="+mj-lt"/>
              <a:buAutoNum type="arabicPeriod"/>
            </a:pPr>
            <a:r>
              <a:rPr lang="en-US" sz="2000" dirty="0"/>
              <a:t>Create local training for community </a:t>
            </a:r>
            <a:r>
              <a:rPr lang="en-US" sz="2000" dirty="0" smtClean="0"/>
              <a:t>partners</a:t>
            </a:r>
          </a:p>
          <a:p>
            <a:pPr marL="282575" lvl="1" indent="0">
              <a:buNone/>
            </a:pPr>
            <a:endParaRPr lang="en-US" sz="2000" dirty="0"/>
          </a:p>
          <a:p>
            <a:pPr marL="625475" lvl="1" indent="-342900">
              <a:buFont typeface="+mj-lt"/>
              <a:buAutoNum type="arabicPeriod"/>
            </a:pPr>
            <a:r>
              <a:rPr lang="en-US" sz="2000" dirty="0"/>
              <a:t>Pilot local training with community partners in Flint, Detroit and Ypsilanti, </a:t>
            </a:r>
            <a:r>
              <a:rPr lang="en-US" sz="2000" dirty="0" smtClean="0"/>
              <a:t>MI</a:t>
            </a:r>
          </a:p>
          <a:p>
            <a:pPr marL="282575" lvl="1" indent="0">
              <a:buNone/>
            </a:pPr>
            <a:endParaRPr lang="en-US" sz="2000" dirty="0"/>
          </a:p>
          <a:p>
            <a:pPr marL="625475" lvl="1" indent="-342900">
              <a:buFont typeface="+mj-lt"/>
              <a:buAutoNum type="arabicPeriod"/>
            </a:pPr>
            <a:r>
              <a:rPr lang="en-US" sz="2000" dirty="0"/>
              <a:t>Incorporate activities and role-plays</a:t>
            </a:r>
          </a:p>
          <a:p>
            <a:pPr marL="0" indent="0">
              <a:buNone/>
            </a:pPr>
            <a:endParaRPr lang="en-US" dirty="0"/>
          </a:p>
        </p:txBody>
      </p:sp>
      <p:sp>
        <p:nvSpPr>
          <p:cNvPr id="9" name="Content Placeholder 8"/>
          <p:cNvSpPr>
            <a:spLocks noGrp="1"/>
          </p:cNvSpPr>
          <p:nvPr>
            <p:ph sz="half" idx="2"/>
          </p:nvPr>
        </p:nvSpPr>
        <p:spPr/>
        <p:txBody>
          <a:bodyPr>
            <a:normAutofit fontScale="92500" lnSpcReduction="20000"/>
          </a:bodyPr>
          <a:lstStyle/>
          <a:p>
            <a:pPr marL="342900" lvl="1" indent="-342900">
              <a:spcBef>
                <a:spcPts val="2000"/>
              </a:spcBef>
              <a:buAutoNum type="arabicPeriod" startAt="5"/>
            </a:pPr>
            <a:r>
              <a:rPr lang="en-US" dirty="0" smtClean="0"/>
              <a:t>Apply </a:t>
            </a:r>
            <a:r>
              <a:rPr lang="en-US" dirty="0"/>
              <a:t>and receive CTSA-supplement to adapt training for national implementation at CTSA sites </a:t>
            </a:r>
          </a:p>
          <a:p>
            <a:pPr marL="342900" lvl="1" indent="-342900">
              <a:spcBef>
                <a:spcPts val="2000"/>
              </a:spcBef>
              <a:buAutoNum type="arabicPeriod" startAt="5"/>
            </a:pPr>
            <a:r>
              <a:rPr lang="en-US" dirty="0" smtClean="0"/>
              <a:t>Develop </a:t>
            </a:r>
            <a:r>
              <a:rPr lang="en-US" dirty="0"/>
              <a:t>novel process for training facilitators and </a:t>
            </a:r>
            <a:r>
              <a:rPr lang="en-US" dirty="0" smtClean="0"/>
              <a:t>participants</a:t>
            </a:r>
          </a:p>
          <a:p>
            <a:pPr marL="457200" indent="-457200">
              <a:buAutoNum type="arabicPeriod" startAt="7"/>
            </a:pPr>
            <a:r>
              <a:rPr lang="en-US" dirty="0" smtClean="0"/>
              <a:t>Augment </a:t>
            </a:r>
            <a:r>
              <a:rPr lang="en-US" dirty="0"/>
              <a:t>original training with adaptable content [ex. Videos, </a:t>
            </a:r>
            <a:r>
              <a:rPr lang="en-US" dirty="0" smtClean="0"/>
              <a:t>activities]</a:t>
            </a:r>
            <a:endParaRPr lang="en-US" dirty="0"/>
          </a:p>
          <a:p>
            <a:pPr marL="457200" indent="-457200">
              <a:buAutoNum type="arabicPeriod" startAt="7"/>
            </a:pPr>
            <a:r>
              <a:rPr lang="en-US" dirty="0" smtClean="0"/>
              <a:t>Develop </a:t>
            </a:r>
            <a:r>
              <a:rPr lang="en-US" dirty="0"/>
              <a:t>train-the-trainer materials </a:t>
            </a:r>
            <a:endParaRPr lang="en-US" dirty="0" smtClean="0"/>
          </a:p>
          <a:p>
            <a:pPr marL="457200" indent="-457200">
              <a:buAutoNum type="arabicPeriod" startAt="7"/>
            </a:pPr>
            <a:r>
              <a:rPr lang="en-US" dirty="0" smtClean="0"/>
              <a:t>Evaluate (pre and post tests; facilitator surveys)</a:t>
            </a:r>
            <a:endParaRPr lang="en-US" dirty="0"/>
          </a:p>
          <a:p>
            <a:endParaRPr lang="en-US" dirty="0"/>
          </a:p>
        </p:txBody>
      </p:sp>
    </p:spTree>
    <p:extLst>
      <p:ext uri="{BB962C8B-B14F-4D97-AF65-F5344CB8AC3E}">
        <p14:creationId xmlns:p14="http://schemas.microsoft.com/office/powerpoint/2010/main" val="1871272715"/>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29871" y="918352"/>
            <a:ext cx="8229600" cy="909806"/>
          </a:xfrm>
          <a:prstGeom prst="rect">
            <a:avLst/>
          </a:prstGeom>
          <a:ln w="19050" cmpd="sng">
            <a:solidFill>
              <a:srgbClr val="FFFFFF"/>
            </a:solidFill>
          </a:ln>
        </p:spPr>
        <p:txBody>
          <a:bodyPr/>
          <a:lstStyle>
            <a:lvl1pPr algn="l" defTabSz="914400" rtl="0" eaLnBrk="1" latinLnBrk="0" hangingPunct="1">
              <a:spcBef>
                <a:spcPct val="0"/>
              </a:spcBef>
              <a:buNone/>
              <a:defRPr sz="3800" kern="1200">
                <a:solidFill>
                  <a:schemeClr val="bg1"/>
                </a:solidFill>
                <a:latin typeface="+mj-lt"/>
                <a:ea typeface="+mj-ea"/>
                <a:cs typeface="+mj-cs"/>
              </a:defRPr>
            </a:lvl1pPr>
          </a:lstStyle>
          <a:p>
            <a:pPr algn="ctr"/>
            <a:r>
              <a:rPr lang="en-US" sz="4400" dirty="0" smtClean="0">
                <a:solidFill>
                  <a:srgbClr val="FFFFFF"/>
                </a:solidFill>
              </a:rPr>
              <a:t>If you want to know more. . .</a:t>
            </a:r>
            <a:endParaRPr lang="en-US" sz="4400" dirty="0">
              <a:solidFill>
                <a:srgbClr val="FFFFFF"/>
              </a:solidFill>
            </a:endParaRPr>
          </a:p>
        </p:txBody>
      </p:sp>
      <p:sp>
        <p:nvSpPr>
          <p:cNvPr id="3" name="Text Placeholder 2"/>
          <p:cNvSpPr txBox="1">
            <a:spLocks/>
          </p:cNvSpPr>
          <p:nvPr/>
        </p:nvSpPr>
        <p:spPr>
          <a:xfrm>
            <a:off x="457200" y="2367174"/>
            <a:ext cx="8229600" cy="4525963"/>
          </a:xfrm>
          <a:prstGeom prst="rect">
            <a:avLst/>
          </a:prstGeom>
        </p:spPr>
        <p:txBody>
          <a:bodyPr/>
          <a:lstStyle>
            <a:lvl1pPr marL="282575" indent="-282575" algn="l" defTabSz="914400" rtl="0" eaLnBrk="1" latinLnBrk="0" hangingPunct="1">
              <a:spcBef>
                <a:spcPts val="2000"/>
              </a:spcBef>
              <a:buFont typeface="Wingdings 2" pitchFamily="18" charset="2"/>
              <a:buChar char=""/>
              <a:defRPr sz="2200" kern="1200">
                <a:solidFill>
                  <a:schemeClr val="bg1"/>
                </a:solidFill>
                <a:latin typeface="+mn-lt"/>
                <a:ea typeface="+mn-ea"/>
                <a:cs typeface="+mn-cs"/>
              </a:defRPr>
            </a:lvl1pPr>
            <a:lvl2pPr marL="577850" indent="-295275" algn="l" defTabSz="914400" rtl="0" eaLnBrk="1" latinLnBrk="0" hangingPunct="1">
              <a:spcBef>
                <a:spcPts val="600"/>
              </a:spcBef>
              <a:buFont typeface="Wingdings 2" pitchFamily="18" charset="2"/>
              <a:buChar char=""/>
              <a:defRPr sz="2000" kern="1200">
                <a:solidFill>
                  <a:schemeClr val="bg1"/>
                </a:solidFill>
                <a:latin typeface="+mn-lt"/>
                <a:ea typeface="+mn-ea"/>
                <a:cs typeface="+mn-cs"/>
              </a:defRPr>
            </a:lvl2pPr>
            <a:lvl3pPr marL="86042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3pPr>
            <a:lvl4pPr marL="1143000"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4pPr>
            <a:lvl5pPr marL="142557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5pPr>
            <a:lvl6pPr marL="1711325"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6pPr>
            <a:lvl7pPr marL="2000250"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7pPr>
            <a:lvl8pPr marL="2290763"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8pPr>
            <a:lvl9pPr marL="2571750" indent="-288925" algn="l" defTabSz="914400" rtl="0" eaLnBrk="1" latinLnBrk="0" hangingPunct="1">
              <a:spcBef>
                <a:spcPct val="20000"/>
              </a:spcBef>
              <a:buFont typeface="Wingdings 2" pitchFamily="18" charset="2"/>
              <a:buChar char=""/>
              <a:defRPr lang="en-US" sz="1800" kern="1200" dirty="0">
                <a:solidFill>
                  <a:schemeClr val="bg1"/>
                </a:solidFill>
                <a:latin typeface="+mn-lt"/>
                <a:ea typeface="+mn-ea"/>
                <a:cs typeface="+mn-cs"/>
              </a:defRPr>
            </a:lvl9pPr>
          </a:lstStyle>
          <a:p>
            <a:pPr marL="0" indent="0">
              <a:buFont typeface="Wingdings 2" pitchFamily="18" charset="2"/>
              <a:buNone/>
            </a:pPr>
            <a:r>
              <a:rPr lang="en-US" sz="2000" dirty="0" smtClean="0"/>
              <a:t>Solomon, S., Bullock, S., Calhoun, K., Crosby, L., </a:t>
            </a:r>
            <a:r>
              <a:rPr lang="en-US" sz="2000" dirty="0" err="1" smtClean="0"/>
              <a:t>Eakin</a:t>
            </a:r>
            <a:r>
              <a:rPr lang="en-US" sz="2000" dirty="0" smtClean="0"/>
              <a:t>, B., et al. (2014). Piloting a nationally disseminated, interactive human subjects protection program for community partners:  Unexpected lessons learned from the field. </a:t>
            </a:r>
            <a:r>
              <a:rPr lang="en-US" sz="2000" dirty="0" err="1" smtClean="0"/>
              <a:t>Clin</a:t>
            </a:r>
            <a:r>
              <a:rPr lang="en-US" sz="2000" dirty="0" smtClean="0"/>
              <a:t> Trans </a:t>
            </a:r>
            <a:r>
              <a:rPr lang="en-US" sz="2000" dirty="0" err="1" smtClean="0"/>
              <a:t>Sci</a:t>
            </a:r>
            <a:r>
              <a:rPr lang="en-US" sz="2000" dirty="0" smtClean="0"/>
              <a:t>, </a:t>
            </a:r>
            <a:r>
              <a:rPr lang="en-US" sz="2000" i="1" dirty="0" smtClean="0"/>
              <a:t>accepted.</a:t>
            </a:r>
            <a:endParaRPr lang="en-US" sz="2000" dirty="0" smtClean="0"/>
          </a:p>
          <a:p>
            <a:pPr marL="0" indent="0">
              <a:buFont typeface="Wingdings 2" pitchFamily="18" charset="2"/>
              <a:buNone/>
            </a:pPr>
            <a:r>
              <a:rPr lang="en-US" sz="2000" dirty="0" smtClean="0"/>
              <a:t>Solomon, S., </a:t>
            </a:r>
            <a:r>
              <a:rPr lang="en-US" sz="2000" dirty="0" err="1" smtClean="0"/>
              <a:t>Eakin</a:t>
            </a:r>
            <a:r>
              <a:rPr lang="en-US" sz="2000" dirty="0" smtClean="0"/>
              <a:t>, B., Kirk, R., </a:t>
            </a:r>
            <a:r>
              <a:rPr lang="en-US" sz="2000" dirty="0" err="1" smtClean="0"/>
              <a:t>Piechowski</a:t>
            </a:r>
            <a:r>
              <a:rPr lang="en-US" sz="2000" dirty="0" smtClean="0"/>
              <a:t>, P., Thomas, B. (2014). Piloting a nationally disseminated, interactive human subjects protection program for community partners:  Design, content and evaluation. </a:t>
            </a:r>
            <a:r>
              <a:rPr lang="en-US" sz="2000" dirty="0" err="1" smtClean="0"/>
              <a:t>Clin</a:t>
            </a:r>
            <a:r>
              <a:rPr lang="en-US" sz="2000" dirty="0" smtClean="0"/>
              <a:t> Trans </a:t>
            </a:r>
            <a:r>
              <a:rPr lang="en-US" sz="2000" dirty="0" err="1" smtClean="0"/>
              <a:t>Sci</a:t>
            </a:r>
            <a:r>
              <a:rPr lang="en-US" sz="2000" dirty="0" smtClean="0"/>
              <a:t>, </a:t>
            </a:r>
            <a:r>
              <a:rPr lang="en-US" sz="2000" i="1" dirty="0" smtClean="0"/>
              <a:t>accepted.</a:t>
            </a:r>
          </a:p>
          <a:p>
            <a:pPr marL="0" indent="0">
              <a:buFont typeface="Wingdings 2" pitchFamily="18" charset="2"/>
              <a:buNone/>
            </a:pPr>
            <a:endParaRPr lang="en-US" sz="2000" dirty="0"/>
          </a:p>
        </p:txBody>
      </p:sp>
    </p:spTree>
    <p:extLst>
      <p:ext uri="{BB962C8B-B14F-4D97-AF65-F5344CB8AC3E}">
        <p14:creationId xmlns:p14="http://schemas.microsoft.com/office/powerpoint/2010/main" val="1346858118"/>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381585"/>
            <a:ext cx="8229600" cy="1022099"/>
          </a:xfrm>
          <a:prstGeom prst="rect">
            <a:avLst/>
          </a:prstGeom>
          <a:ln w="19050" cmpd="sng">
            <a:solidFill>
              <a:srgbClr val="FFFFFF"/>
            </a:solidFill>
          </a:ln>
        </p:spPr>
        <p:txBody>
          <a:bodyPr/>
          <a:lstStyle>
            <a:lvl1pPr algn="l" defTabSz="914400" rtl="0" eaLnBrk="1" latinLnBrk="0" hangingPunct="1">
              <a:spcBef>
                <a:spcPct val="0"/>
              </a:spcBef>
              <a:buNone/>
              <a:defRPr sz="3800" kern="1200">
                <a:solidFill>
                  <a:schemeClr val="bg1"/>
                </a:solidFill>
                <a:latin typeface="+mj-lt"/>
                <a:ea typeface="+mj-ea"/>
                <a:cs typeface="+mj-cs"/>
              </a:defRPr>
            </a:lvl1pPr>
          </a:lstStyle>
          <a:p>
            <a:pPr algn="ctr"/>
            <a:r>
              <a:rPr lang="en-US" sz="5200" dirty="0" smtClean="0">
                <a:solidFill>
                  <a:srgbClr val="FFFFFF"/>
                </a:solidFill>
              </a:rPr>
              <a:t>Content</a:t>
            </a:r>
            <a:endParaRPr lang="en-US" sz="5200" dirty="0">
              <a:solidFill>
                <a:srgbClr val="FFFFFF"/>
              </a:solidFill>
            </a:endParaRPr>
          </a:p>
        </p:txBody>
      </p:sp>
      <p:sp>
        <p:nvSpPr>
          <p:cNvPr id="3" name="Text Placeholder 2"/>
          <p:cNvSpPr txBox="1">
            <a:spLocks/>
          </p:cNvSpPr>
          <p:nvPr/>
        </p:nvSpPr>
        <p:spPr>
          <a:xfrm>
            <a:off x="457200" y="1592477"/>
            <a:ext cx="8229600" cy="4873431"/>
          </a:xfrm>
          <a:prstGeom prst="rect">
            <a:avLst/>
          </a:prstGeom>
          <a:ln>
            <a:solidFill>
              <a:srgbClr val="FFFFFF"/>
            </a:solidFill>
          </a:ln>
        </p:spPr>
        <p:txBody>
          <a:bodyPr>
            <a:noAutofit/>
          </a:bodyPr>
          <a:lstStyle>
            <a:lvl1pPr marL="282575" indent="-282575" algn="l" defTabSz="914400" rtl="0" eaLnBrk="1" latinLnBrk="0" hangingPunct="1">
              <a:spcBef>
                <a:spcPts val="2000"/>
              </a:spcBef>
              <a:buFont typeface="Wingdings 2" pitchFamily="18" charset="2"/>
              <a:buChar char=""/>
              <a:defRPr sz="2200" kern="1200">
                <a:solidFill>
                  <a:schemeClr val="bg1"/>
                </a:solidFill>
                <a:latin typeface="+mn-lt"/>
                <a:ea typeface="+mn-ea"/>
                <a:cs typeface="+mn-cs"/>
              </a:defRPr>
            </a:lvl1pPr>
            <a:lvl2pPr marL="577850" indent="-295275" algn="l" defTabSz="914400" rtl="0" eaLnBrk="1" latinLnBrk="0" hangingPunct="1">
              <a:spcBef>
                <a:spcPts val="600"/>
              </a:spcBef>
              <a:buFont typeface="Wingdings 2" pitchFamily="18" charset="2"/>
              <a:buChar char=""/>
              <a:defRPr sz="2000" kern="1200">
                <a:solidFill>
                  <a:schemeClr val="bg1"/>
                </a:solidFill>
                <a:latin typeface="+mn-lt"/>
                <a:ea typeface="+mn-ea"/>
                <a:cs typeface="+mn-cs"/>
              </a:defRPr>
            </a:lvl2pPr>
            <a:lvl3pPr marL="86042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3pPr>
            <a:lvl4pPr marL="1143000"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4pPr>
            <a:lvl5pPr marL="142557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5pPr>
            <a:lvl6pPr marL="1711325"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6pPr>
            <a:lvl7pPr marL="2000250"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7pPr>
            <a:lvl8pPr marL="2290763"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8pPr>
            <a:lvl9pPr marL="2571750" indent="-288925" algn="l" defTabSz="914400" rtl="0" eaLnBrk="1" latinLnBrk="0" hangingPunct="1">
              <a:spcBef>
                <a:spcPct val="20000"/>
              </a:spcBef>
              <a:buFont typeface="Wingdings 2" pitchFamily="18" charset="2"/>
              <a:buChar char=""/>
              <a:defRPr lang="en-US" sz="1800" kern="1200" dirty="0">
                <a:solidFill>
                  <a:schemeClr val="bg1"/>
                </a:solidFill>
                <a:latin typeface="+mn-lt"/>
                <a:ea typeface="+mn-ea"/>
                <a:cs typeface="+mn-cs"/>
              </a:defRPr>
            </a:lvl9pPr>
          </a:lstStyle>
          <a:p>
            <a:pPr marL="0" indent="0">
              <a:buFont typeface="Wingdings 2" pitchFamily="18" charset="2"/>
              <a:buNone/>
            </a:pPr>
            <a:r>
              <a:rPr lang="en-US" b="1" dirty="0" smtClean="0">
                <a:cs typeface="Arial" pitchFamily="34" charset="0"/>
              </a:rPr>
              <a:t>The training program is divided into four* modules (~1 hour each): </a:t>
            </a:r>
          </a:p>
          <a:p>
            <a:r>
              <a:rPr lang="en-US" b="1" dirty="0" smtClean="0">
                <a:cs typeface="Arial" pitchFamily="34" charset="0"/>
              </a:rPr>
              <a:t>Module 1: </a:t>
            </a:r>
            <a:r>
              <a:rPr lang="en-US" dirty="0" smtClean="0">
                <a:cs typeface="Arial" pitchFamily="34" charset="0"/>
              </a:rPr>
              <a:t>Discusses the history, purpose, and relevance of current regulations to community partners.</a:t>
            </a:r>
          </a:p>
          <a:p>
            <a:r>
              <a:rPr lang="en-US" b="1" dirty="0" smtClean="0">
                <a:cs typeface="Arial" pitchFamily="34" charset="0"/>
              </a:rPr>
              <a:t>Module 2 </a:t>
            </a:r>
            <a:r>
              <a:rPr lang="en-US" dirty="0" smtClean="0">
                <a:cs typeface="Arial" pitchFamily="34" charset="0"/>
              </a:rPr>
              <a:t>Translates legalistic informed consent requirements into practical and relevant issues.</a:t>
            </a:r>
          </a:p>
          <a:p>
            <a:r>
              <a:rPr lang="en-US" b="1" dirty="0" smtClean="0">
                <a:cs typeface="Arial" pitchFamily="34" charset="0"/>
              </a:rPr>
              <a:t>Module 3* </a:t>
            </a:r>
            <a:r>
              <a:rPr lang="en-US" dirty="0" smtClean="0">
                <a:cs typeface="Arial" pitchFamily="34" charset="0"/>
              </a:rPr>
              <a:t>Allows participants to practice the skills they learned regarding informed consent in various activities. </a:t>
            </a:r>
            <a:endParaRPr lang="en-US" b="1" dirty="0" smtClean="0">
              <a:cs typeface="Arial" pitchFamily="34" charset="0"/>
            </a:endParaRPr>
          </a:p>
          <a:p>
            <a:r>
              <a:rPr lang="en-US" b="1" dirty="0" smtClean="0">
                <a:cs typeface="Arial" pitchFamily="34" charset="0"/>
              </a:rPr>
              <a:t>Module 4 </a:t>
            </a:r>
            <a:r>
              <a:rPr lang="en-US" dirty="0" smtClean="0">
                <a:cs typeface="Arial" pitchFamily="34" charset="0"/>
              </a:rPr>
              <a:t>Good clinical practices, including conflict of interest, communication with partners and IRBs, and materials to facilitate IRB relationship.</a:t>
            </a:r>
          </a:p>
        </p:txBody>
      </p:sp>
    </p:spTree>
    <p:extLst>
      <p:ext uri="{BB962C8B-B14F-4D97-AF65-F5344CB8AC3E}">
        <p14:creationId xmlns:p14="http://schemas.microsoft.com/office/powerpoint/2010/main" val="1705488538"/>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375253"/>
            <a:ext cx="7583487" cy="705577"/>
          </a:xfrm>
          <a:ln w="28575" cmpd="sng">
            <a:solidFill>
              <a:srgbClr val="FFFFFF"/>
            </a:solidFill>
          </a:ln>
        </p:spPr>
        <p:txBody>
          <a:bodyPr/>
          <a:lstStyle/>
          <a:p>
            <a:r>
              <a:rPr lang="en-US" sz="3400" b="1" dirty="0" smtClean="0"/>
              <a:t>Example:  Communication with IRB</a:t>
            </a:r>
            <a:endParaRPr lang="en-US" sz="3400" b="1" dirty="0"/>
          </a:p>
        </p:txBody>
      </p:sp>
      <p:pic>
        <p:nvPicPr>
          <p:cNvPr id="6" name="Picture 5" descr="Screen Shot 2016-02-25 at 2.42.3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7010" y="1325254"/>
            <a:ext cx="5095940" cy="5325242"/>
          </a:xfrm>
          <a:prstGeom prst="rect">
            <a:avLst/>
          </a:prstGeom>
        </p:spPr>
      </p:pic>
      <p:sp>
        <p:nvSpPr>
          <p:cNvPr id="7" name="TextBox 6"/>
          <p:cNvSpPr txBox="1"/>
          <p:nvPr/>
        </p:nvSpPr>
        <p:spPr>
          <a:xfrm>
            <a:off x="225361" y="1639756"/>
            <a:ext cx="3041649" cy="3139321"/>
          </a:xfrm>
          <a:prstGeom prst="rect">
            <a:avLst/>
          </a:prstGeom>
          <a:noFill/>
        </p:spPr>
        <p:txBody>
          <a:bodyPr wrap="square" rtlCol="0">
            <a:spAutoFit/>
          </a:bodyPr>
          <a:lstStyle/>
          <a:p>
            <a:pPr marL="285750" indent="-285750">
              <a:buFont typeface="Arial"/>
              <a:buChar char="•"/>
            </a:pPr>
            <a:r>
              <a:rPr lang="en-US" sz="2200" dirty="0" smtClean="0">
                <a:solidFill>
                  <a:schemeClr val="bg1"/>
                </a:solidFill>
              </a:rPr>
              <a:t>Ethical Capacities</a:t>
            </a:r>
          </a:p>
          <a:p>
            <a:endParaRPr lang="en-US" sz="2200" dirty="0" smtClean="0">
              <a:solidFill>
                <a:schemeClr val="bg1"/>
              </a:solidFill>
            </a:endParaRPr>
          </a:p>
          <a:p>
            <a:pPr marL="285750" indent="-285750">
              <a:buFont typeface="Arial"/>
              <a:buChar char="•"/>
            </a:pPr>
            <a:r>
              <a:rPr lang="en-US" sz="2200" dirty="0" smtClean="0">
                <a:solidFill>
                  <a:schemeClr val="bg1"/>
                </a:solidFill>
              </a:rPr>
              <a:t>Research Capacities</a:t>
            </a:r>
          </a:p>
          <a:p>
            <a:endParaRPr lang="en-US" sz="2200" dirty="0" smtClean="0">
              <a:solidFill>
                <a:schemeClr val="bg1"/>
              </a:solidFill>
            </a:endParaRPr>
          </a:p>
          <a:p>
            <a:pPr marL="285750" indent="-285750">
              <a:buFont typeface="Arial"/>
              <a:buChar char="•"/>
            </a:pPr>
            <a:r>
              <a:rPr lang="en-US" sz="2200" dirty="0" smtClean="0">
                <a:solidFill>
                  <a:schemeClr val="bg1"/>
                </a:solidFill>
              </a:rPr>
              <a:t>Are they applicable?</a:t>
            </a:r>
          </a:p>
          <a:p>
            <a:endParaRPr lang="en-US" sz="2200" dirty="0" smtClean="0">
              <a:solidFill>
                <a:schemeClr val="bg1"/>
              </a:solidFill>
            </a:endParaRPr>
          </a:p>
          <a:p>
            <a:pPr marL="285750" indent="-285750">
              <a:buFont typeface="Arial"/>
              <a:buChar char="•"/>
            </a:pPr>
            <a:r>
              <a:rPr lang="en-US" sz="2200" dirty="0" smtClean="0">
                <a:solidFill>
                  <a:schemeClr val="bg1"/>
                </a:solidFill>
              </a:rPr>
              <a:t>Have vs. Will Do?</a:t>
            </a:r>
          </a:p>
          <a:p>
            <a:endParaRPr lang="en-US" sz="2200" dirty="0" smtClean="0">
              <a:solidFill>
                <a:schemeClr val="bg1"/>
              </a:solidFill>
            </a:endParaRPr>
          </a:p>
          <a:p>
            <a:pPr marL="285750" indent="-285750">
              <a:buFont typeface="Arial"/>
              <a:buChar char="•"/>
            </a:pPr>
            <a:r>
              <a:rPr lang="en-US" sz="2200" dirty="0" smtClean="0">
                <a:solidFill>
                  <a:schemeClr val="bg1"/>
                </a:solidFill>
              </a:rPr>
              <a:t>Plan</a:t>
            </a:r>
            <a:endParaRPr lang="en-US" sz="2200" dirty="0">
              <a:solidFill>
                <a:schemeClr val="bg1"/>
              </a:solidFill>
            </a:endParaRPr>
          </a:p>
        </p:txBody>
      </p:sp>
    </p:spTree>
    <p:extLst>
      <p:ext uri="{BB962C8B-B14F-4D97-AF65-F5344CB8AC3E}">
        <p14:creationId xmlns:p14="http://schemas.microsoft.com/office/powerpoint/2010/main" val="1581820383"/>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383206"/>
            <a:ext cx="8229600" cy="952537"/>
          </a:xfrm>
          <a:prstGeom prst="rect">
            <a:avLst/>
          </a:prstGeom>
          <a:ln w="19050" cmpd="sng">
            <a:solidFill>
              <a:srgbClr val="FFFFFF"/>
            </a:solidFill>
          </a:ln>
        </p:spPr>
        <p:txBody>
          <a:bodyPr/>
          <a:lstStyle>
            <a:lvl1pPr algn="l" defTabSz="914400" rtl="0" eaLnBrk="1" latinLnBrk="0" hangingPunct="1">
              <a:spcBef>
                <a:spcPct val="0"/>
              </a:spcBef>
              <a:buNone/>
              <a:defRPr sz="3800" kern="1200">
                <a:solidFill>
                  <a:schemeClr val="bg1"/>
                </a:solidFill>
                <a:latin typeface="+mj-lt"/>
                <a:ea typeface="+mj-ea"/>
                <a:cs typeface="+mj-cs"/>
              </a:defRPr>
            </a:lvl1pPr>
          </a:lstStyle>
          <a:p>
            <a:pPr algn="ctr"/>
            <a:r>
              <a:rPr lang="en-US" sz="5000" dirty="0" smtClean="0">
                <a:solidFill>
                  <a:srgbClr val="FFFFFF"/>
                </a:solidFill>
              </a:rPr>
              <a:t>Implementation Manual</a:t>
            </a:r>
            <a:endParaRPr lang="en-US" sz="5000" dirty="0">
              <a:solidFill>
                <a:srgbClr val="FFFFFF"/>
              </a:solidFill>
            </a:endParaRPr>
          </a:p>
        </p:txBody>
      </p:sp>
      <p:sp>
        <p:nvSpPr>
          <p:cNvPr id="3" name="Text Placeholder 2"/>
          <p:cNvSpPr txBox="1">
            <a:spLocks/>
          </p:cNvSpPr>
          <p:nvPr/>
        </p:nvSpPr>
        <p:spPr>
          <a:xfrm>
            <a:off x="4209981" y="1580026"/>
            <a:ext cx="4665833" cy="4765964"/>
          </a:xfrm>
          <a:prstGeom prst="rect">
            <a:avLst/>
          </a:prstGeom>
        </p:spPr>
        <p:txBody>
          <a:bodyPr>
            <a:normAutofit fontScale="92500" lnSpcReduction="20000"/>
          </a:bodyPr>
          <a:lstStyle>
            <a:lvl1pPr marL="282575" indent="-282575" algn="l" defTabSz="914400" rtl="0" eaLnBrk="1" latinLnBrk="0" hangingPunct="1">
              <a:spcBef>
                <a:spcPts val="2000"/>
              </a:spcBef>
              <a:buFont typeface="Wingdings 2" pitchFamily="18" charset="2"/>
              <a:buChar char=""/>
              <a:defRPr sz="2200" kern="1200">
                <a:solidFill>
                  <a:schemeClr val="bg1"/>
                </a:solidFill>
                <a:latin typeface="+mn-lt"/>
                <a:ea typeface="+mn-ea"/>
                <a:cs typeface="+mn-cs"/>
              </a:defRPr>
            </a:lvl1pPr>
            <a:lvl2pPr marL="577850" indent="-295275" algn="l" defTabSz="914400" rtl="0" eaLnBrk="1" latinLnBrk="0" hangingPunct="1">
              <a:spcBef>
                <a:spcPts val="600"/>
              </a:spcBef>
              <a:buFont typeface="Wingdings 2" pitchFamily="18" charset="2"/>
              <a:buChar char=""/>
              <a:defRPr sz="2000" kern="1200">
                <a:solidFill>
                  <a:schemeClr val="bg1"/>
                </a:solidFill>
                <a:latin typeface="+mn-lt"/>
                <a:ea typeface="+mn-ea"/>
                <a:cs typeface="+mn-cs"/>
              </a:defRPr>
            </a:lvl2pPr>
            <a:lvl3pPr marL="86042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3pPr>
            <a:lvl4pPr marL="1143000"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4pPr>
            <a:lvl5pPr marL="142557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5pPr>
            <a:lvl6pPr marL="1711325"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6pPr>
            <a:lvl7pPr marL="2000250"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7pPr>
            <a:lvl8pPr marL="2290763"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8pPr>
            <a:lvl9pPr marL="2571750" indent="-288925" algn="l" defTabSz="914400" rtl="0" eaLnBrk="1" latinLnBrk="0" hangingPunct="1">
              <a:spcBef>
                <a:spcPct val="20000"/>
              </a:spcBef>
              <a:buFont typeface="Wingdings 2" pitchFamily="18" charset="2"/>
              <a:buChar char=""/>
              <a:defRPr lang="en-US" sz="1800" kern="1200" dirty="0">
                <a:solidFill>
                  <a:schemeClr val="bg1"/>
                </a:solidFill>
                <a:latin typeface="+mn-lt"/>
                <a:ea typeface="+mn-ea"/>
                <a:cs typeface="+mn-cs"/>
              </a:defRPr>
            </a:lvl9pPr>
          </a:lstStyle>
          <a:p>
            <a:r>
              <a:rPr lang="en-US" dirty="0" smtClean="0"/>
              <a:t>How to Use this Manual</a:t>
            </a:r>
          </a:p>
          <a:p>
            <a:r>
              <a:rPr lang="en-US" dirty="0" smtClean="0"/>
              <a:t>Securing Buy-in</a:t>
            </a:r>
          </a:p>
          <a:p>
            <a:r>
              <a:rPr lang="en-US" dirty="0" smtClean="0"/>
              <a:t>Cost</a:t>
            </a:r>
          </a:p>
          <a:p>
            <a:r>
              <a:rPr lang="en-US" dirty="0" smtClean="0"/>
              <a:t>Recruiting Participants</a:t>
            </a:r>
          </a:p>
          <a:p>
            <a:r>
              <a:rPr lang="en-US" dirty="0" smtClean="0"/>
              <a:t>Choosing Facilitators</a:t>
            </a:r>
          </a:p>
          <a:p>
            <a:r>
              <a:rPr lang="en-US" dirty="0" smtClean="0"/>
              <a:t>Choosing location and time</a:t>
            </a:r>
          </a:p>
          <a:p>
            <a:r>
              <a:rPr lang="en-US" dirty="0" smtClean="0"/>
              <a:t>Dealing with sensitive topics and information</a:t>
            </a:r>
          </a:p>
          <a:p>
            <a:r>
              <a:rPr lang="en-US" dirty="0" smtClean="0"/>
              <a:t>Using Resources Provided</a:t>
            </a:r>
          </a:p>
          <a:p>
            <a:r>
              <a:rPr lang="en-US" dirty="0" smtClean="0"/>
              <a:t>Glossary</a:t>
            </a:r>
            <a:endParaRPr lang="en-US" dirty="0"/>
          </a:p>
        </p:txBody>
      </p:sp>
      <p:pic>
        <p:nvPicPr>
          <p:cNvPr id="5" name="Picture 4" descr="Screen Shot 2016-02-25 at 2.50.4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727" y="1580026"/>
            <a:ext cx="3957254" cy="5113877"/>
          </a:xfrm>
          <a:prstGeom prst="rect">
            <a:avLst/>
          </a:prstGeom>
        </p:spPr>
      </p:pic>
    </p:spTree>
    <p:extLst>
      <p:ext uri="{BB962C8B-B14F-4D97-AF65-F5344CB8AC3E}">
        <p14:creationId xmlns:p14="http://schemas.microsoft.com/office/powerpoint/2010/main" val="285671727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624077"/>
            <a:ext cx="7583487" cy="1200549"/>
          </a:xfrm>
          <a:ln w="28575" cmpd="sng">
            <a:solidFill>
              <a:srgbClr val="FFFFFF"/>
            </a:solidFill>
          </a:ln>
        </p:spPr>
        <p:txBody>
          <a:bodyPr/>
          <a:lstStyle/>
          <a:p>
            <a:pPr algn="ctr"/>
            <a:r>
              <a:rPr lang="en-US" dirty="0" smtClean="0"/>
              <a:t>IRB Introduction to Human Subjects Protection Training</a:t>
            </a:r>
            <a:endParaRPr lang="en-US" dirty="0"/>
          </a:p>
        </p:txBody>
      </p:sp>
      <p:pic>
        <p:nvPicPr>
          <p:cNvPr id="4" name="Picture 3" descr="Megan_Singleton.pdf"/>
          <p:cNvPicPr>
            <a:picLocks noChangeAspect="1"/>
          </p:cNvPicPr>
          <p:nvPr/>
        </p:nvPicPr>
        <p:blipFill rotWithShape="1">
          <a:blip r:embed="rId3">
            <a:extLst>
              <a:ext uri="{28A0092B-C50C-407E-A947-70E740481C1C}">
                <a14:useLocalDpi xmlns:a14="http://schemas.microsoft.com/office/drawing/2010/main" val="0"/>
              </a:ext>
            </a:extLst>
          </a:blip>
          <a:srcRect l="27283" t="27793" r="26335" b="29806"/>
          <a:stretch/>
        </p:blipFill>
        <p:spPr>
          <a:xfrm>
            <a:off x="2190689" y="2534089"/>
            <a:ext cx="1915875" cy="2266511"/>
          </a:xfrm>
          <a:prstGeom prst="rect">
            <a:avLst/>
          </a:prstGeom>
          <a:ln>
            <a:noFill/>
          </a:ln>
        </p:spPr>
      </p:pic>
      <p:sp>
        <p:nvSpPr>
          <p:cNvPr id="6" name="TextBox 5"/>
          <p:cNvSpPr txBox="1"/>
          <p:nvPr/>
        </p:nvSpPr>
        <p:spPr>
          <a:xfrm>
            <a:off x="4261935" y="3211056"/>
            <a:ext cx="3374997" cy="877163"/>
          </a:xfrm>
          <a:prstGeom prst="rect">
            <a:avLst/>
          </a:prstGeom>
          <a:noFill/>
          <a:ln>
            <a:solidFill>
              <a:srgbClr val="FFFFFF"/>
            </a:solidFill>
          </a:ln>
        </p:spPr>
        <p:txBody>
          <a:bodyPr wrap="square" rtlCol="0">
            <a:spAutoFit/>
          </a:bodyPr>
          <a:lstStyle/>
          <a:p>
            <a:r>
              <a:rPr lang="en-US" b="1" dirty="0" smtClean="0">
                <a:solidFill>
                  <a:srgbClr val="FFFFFF"/>
                </a:solidFill>
              </a:rPr>
              <a:t>Megan </a:t>
            </a:r>
            <a:r>
              <a:rPr lang="en-US" b="1" dirty="0" err="1" smtClean="0">
                <a:solidFill>
                  <a:srgbClr val="FFFFFF"/>
                </a:solidFill>
              </a:rPr>
              <a:t>Kasimatis</a:t>
            </a:r>
            <a:r>
              <a:rPr lang="en-US" b="1" dirty="0" smtClean="0">
                <a:solidFill>
                  <a:srgbClr val="FFFFFF"/>
                </a:solidFill>
              </a:rPr>
              <a:t> Singleton</a:t>
            </a:r>
          </a:p>
          <a:p>
            <a:r>
              <a:rPr lang="en-US" sz="1100" i="1" dirty="0" smtClean="0">
                <a:solidFill>
                  <a:srgbClr val="FFFFFF"/>
                </a:solidFill>
              </a:rPr>
              <a:t>Associate Director</a:t>
            </a:r>
          </a:p>
          <a:p>
            <a:r>
              <a:rPr lang="en-US" sz="1100" i="1" dirty="0" smtClean="0">
                <a:solidFill>
                  <a:srgbClr val="FFFFFF"/>
                </a:solidFill>
              </a:rPr>
              <a:t>University of Pennsylvania</a:t>
            </a:r>
          </a:p>
          <a:p>
            <a:endParaRPr lang="en-US" sz="1100" dirty="0"/>
          </a:p>
        </p:txBody>
      </p:sp>
    </p:spTree>
    <p:extLst>
      <p:ext uri="{BB962C8B-B14F-4D97-AF65-F5344CB8AC3E}">
        <p14:creationId xmlns:p14="http://schemas.microsoft.com/office/powerpoint/2010/main" val="1983185462"/>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555375"/>
            <a:ext cx="8229600" cy="1022099"/>
          </a:xfrm>
          <a:prstGeom prst="rect">
            <a:avLst/>
          </a:prstGeom>
          <a:ln w="28575" cmpd="sng">
            <a:solidFill>
              <a:srgbClr val="FFFFFF"/>
            </a:solidFill>
          </a:ln>
        </p:spPr>
        <p:txBody>
          <a:bodyPr/>
          <a:lstStyle>
            <a:lvl1pPr algn="l" defTabSz="914400" rtl="0" eaLnBrk="1" latinLnBrk="0" hangingPunct="1">
              <a:spcBef>
                <a:spcPct val="0"/>
              </a:spcBef>
              <a:buNone/>
              <a:defRPr sz="3800" kern="1200">
                <a:solidFill>
                  <a:schemeClr val="bg1"/>
                </a:solidFill>
                <a:latin typeface="+mj-lt"/>
                <a:ea typeface="+mj-ea"/>
                <a:cs typeface="+mj-cs"/>
              </a:defRPr>
            </a:lvl1pPr>
          </a:lstStyle>
          <a:p>
            <a:pPr algn="ctr"/>
            <a:r>
              <a:rPr lang="en-US" sz="5200" dirty="0" smtClean="0">
                <a:solidFill>
                  <a:srgbClr val="FFFFFF"/>
                </a:solidFill>
              </a:rPr>
              <a:t>Facilitator Guides (4)</a:t>
            </a:r>
            <a:endParaRPr lang="en-US" sz="5200" dirty="0">
              <a:solidFill>
                <a:srgbClr val="FFFFFF"/>
              </a:solidFill>
            </a:endParaRPr>
          </a:p>
        </p:txBody>
      </p:sp>
      <p:sp>
        <p:nvSpPr>
          <p:cNvPr id="3" name="Text Placeholder 2"/>
          <p:cNvSpPr txBox="1">
            <a:spLocks/>
          </p:cNvSpPr>
          <p:nvPr/>
        </p:nvSpPr>
        <p:spPr>
          <a:xfrm>
            <a:off x="4492620" y="1693028"/>
            <a:ext cx="4336679" cy="4525963"/>
          </a:xfrm>
          <a:prstGeom prst="rect">
            <a:avLst/>
          </a:prstGeom>
        </p:spPr>
        <p:txBody>
          <a:bodyPr>
            <a:normAutofit/>
          </a:bodyPr>
          <a:lstStyle>
            <a:lvl1pPr marL="282575" indent="-282575" algn="l" defTabSz="914400" rtl="0" eaLnBrk="1" latinLnBrk="0" hangingPunct="1">
              <a:spcBef>
                <a:spcPts val="2000"/>
              </a:spcBef>
              <a:buFont typeface="Wingdings 2" pitchFamily="18" charset="2"/>
              <a:buChar char=""/>
              <a:defRPr sz="2200" kern="1200">
                <a:solidFill>
                  <a:schemeClr val="bg1"/>
                </a:solidFill>
                <a:latin typeface="+mn-lt"/>
                <a:ea typeface="+mn-ea"/>
                <a:cs typeface="+mn-cs"/>
              </a:defRPr>
            </a:lvl1pPr>
            <a:lvl2pPr marL="577850" indent="-295275" algn="l" defTabSz="914400" rtl="0" eaLnBrk="1" latinLnBrk="0" hangingPunct="1">
              <a:spcBef>
                <a:spcPts val="600"/>
              </a:spcBef>
              <a:buFont typeface="Wingdings 2" pitchFamily="18" charset="2"/>
              <a:buChar char=""/>
              <a:defRPr sz="2000" kern="1200">
                <a:solidFill>
                  <a:schemeClr val="bg1"/>
                </a:solidFill>
                <a:latin typeface="+mn-lt"/>
                <a:ea typeface="+mn-ea"/>
                <a:cs typeface="+mn-cs"/>
              </a:defRPr>
            </a:lvl2pPr>
            <a:lvl3pPr marL="86042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3pPr>
            <a:lvl4pPr marL="1143000"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4pPr>
            <a:lvl5pPr marL="142557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5pPr>
            <a:lvl6pPr marL="1711325"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6pPr>
            <a:lvl7pPr marL="2000250"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7pPr>
            <a:lvl8pPr marL="2290763"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8pPr>
            <a:lvl9pPr marL="2571750" indent="-288925" algn="l" defTabSz="914400" rtl="0" eaLnBrk="1" latinLnBrk="0" hangingPunct="1">
              <a:spcBef>
                <a:spcPct val="20000"/>
              </a:spcBef>
              <a:buFont typeface="Wingdings 2" pitchFamily="18" charset="2"/>
              <a:buChar char=""/>
              <a:defRPr lang="en-US" sz="1800" kern="1200" dirty="0">
                <a:solidFill>
                  <a:schemeClr val="bg1"/>
                </a:solidFill>
                <a:latin typeface="+mn-lt"/>
                <a:ea typeface="+mn-ea"/>
                <a:cs typeface="+mn-cs"/>
              </a:defRPr>
            </a:lvl9pPr>
          </a:lstStyle>
          <a:p>
            <a:r>
              <a:rPr lang="en-US" sz="2600" dirty="0" smtClean="0"/>
              <a:t>Facilitator’s Guidelines</a:t>
            </a:r>
          </a:p>
          <a:p>
            <a:r>
              <a:rPr lang="en-US" sz="2600" dirty="0" smtClean="0"/>
              <a:t>Goals/Learning Objectives</a:t>
            </a:r>
          </a:p>
          <a:p>
            <a:r>
              <a:rPr lang="en-US" sz="2600" dirty="0" smtClean="0"/>
              <a:t>Materials Needed</a:t>
            </a:r>
          </a:p>
          <a:p>
            <a:r>
              <a:rPr lang="en-US" sz="2600" dirty="0" smtClean="0"/>
              <a:t>Preparation Needed</a:t>
            </a:r>
          </a:p>
          <a:p>
            <a:r>
              <a:rPr lang="en-US" sz="2600" dirty="0" smtClean="0"/>
              <a:t>Learning Activities</a:t>
            </a:r>
          </a:p>
          <a:p>
            <a:r>
              <a:rPr lang="en-US" sz="2600" dirty="0" smtClean="0"/>
              <a:t>Facilitator Notes</a:t>
            </a:r>
            <a:endParaRPr lang="en-US" sz="2600" dirty="0"/>
          </a:p>
        </p:txBody>
      </p:sp>
      <p:pic>
        <p:nvPicPr>
          <p:cNvPr id="5" name="Picture 4" descr="Screen Shot 2016-02-25 at 2.53.5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693028"/>
            <a:ext cx="3696460" cy="4750661"/>
          </a:xfrm>
          <a:prstGeom prst="rect">
            <a:avLst/>
          </a:prstGeom>
        </p:spPr>
      </p:pic>
    </p:spTree>
    <p:extLst>
      <p:ext uri="{BB962C8B-B14F-4D97-AF65-F5344CB8AC3E}">
        <p14:creationId xmlns:p14="http://schemas.microsoft.com/office/powerpoint/2010/main" val="1020145060"/>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u="sng" dirty="0" smtClean="0"/>
              <a:t>Important aspects:</a:t>
            </a:r>
            <a:endParaRPr lang="en-US" sz="4400" b="1" u="sng" dirty="0"/>
          </a:p>
        </p:txBody>
      </p:sp>
      <p:sp>
        <p:nvSpPr>
          <p:cNvPr id="3" name="Content Placeholder 2"/>
          <p:cNvSpPr>
            <a:spLocks noGrp="1"/>
          </p:cNvSpPr>
          <p:nvPr>
            <p:ph idx="1"/>
          </p:nvPr>
        </p:nvSpPr>
        <p:spPr>
          <a:xfrm>
            <a:off x="779463" y="1679342"/>
            <a:ext cx="7583487" cy="4464229"/>
          </a:xfrm>
          <a:ln>
            <a:solidFill>
              <a:srgbClr val="FFFFFF"/>
            </a:solidFill>
          </a:ln>
        </p:spPr>
        <p:txBody>
          <a:bodyPr/>
          <a:lstStyle/>
          <a:p>
            <a:r>
              <a:rPr lang="en-US" sz="2400" b="1" u="sng" dirty="0" smtClean="0">
                <a:cs typeface="Arial" pitchFamily="34" charset="0"/>
              </a:rPr>
              <a:t>Adaptable:</a:t>
            </a:r>
            <a:r>
              <a:rPr lang="en-US" sz="2400" b="1" dirty="0" smtClean="0">
                <a:cs typeface="Arial" pitchFamily="34" charset="0"/>
              </a:rPr>
              <a:t>  </a:t>
            </a:r>
            <a:r>
              <a:rPr lang="en-US" sz="2400" dirty="0" smtClean="0">
                <a:cs typeface="Arial" pitchFamily="34" charset="0"/>
              </a:rPr>
              <a:t>Most aspects of this training can be adapted for time, audience, location, resources, etc.</a:t>
            </a:r>
            <a:endParaRPr lang="en-US" sz="2400" u="sng" dirty="0" smtClean="0">
              <a:cs typeface="Arial" pitchFamily="34" charset="0"/>
            </a:endParaRPr>
          </a:p>
          <a:p>
            <a:r>
              <a:rPr lang="en-US" sz="2400" b="1" u="sng" dirty="0" smtClean="0">
                <a:cs typeface="Arial" pitchFamily="34" charset="0"/>
              </a:rPr>
              <a:t>Activities</a:t>
            </a:r>
            <a:r>
              <a:rPr lang="en-US" sz="2400" dirty="0">
                <a:cs typeface="Arial" pitchFamily="34" charset="0"/>
              </a:rPr>
              <a:t>: Challenge trainees to apply lessons to situations they may face and brainstorm potential solutions to them. </a:t>
            </a:r>
            <a:endParaRPr lang="en-US" sz="2400" dirty="0" smtClean="0">
              <a:cs typeface="Arial" pitchFamily="34" charset="0"/>
            </a:endParaRPr>
          </a:p>
          <a:p>
            <a:r>
              <a:rPr lang="en-US" sz="2400" u="sng" dirty="0" smtClean="0">
                <a:cs typeface="Arial" pitchFamily="34" charset="0"/>
              </a:rPr>
              <a:t>Resources</a:t>
            </a:r>
            <a:r>
              <a:rPr lang="en-US" sz="2400" dirty="0" smtClean="0">
                <a:cs typeface="Arial" pitchFamily="34" charset="0"/>
              </a:rPr>
              <a:t>:  Enables trainees and facilitators to better engage with their local organizations and IRBs.</a:t>
            </a:r>
            <a:endParaRPr lang="en-US" sz="2400" u="sng" dirty="0"/>
          </a:p>
          <a:p>
            <a:endParaRPr lang="en-US" dirty="0"/>
          </a:p>
        </p:txBody>
      </p:sp>
    </p:spTree>
    <p:extLst>
      <p:ext uri="{BB962C8B-B14F-4D97-AF65-F5344CB8AC3E}">
        <p14:creationId xmlns:p14="http://schemas.microsoft.com/office/powerpoint/2010/main" val="3000525994"/>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534950"/>
            <a:ext cx="7583487" cy="1044388"/>
          </a:xfrm>
        </p:spPr>
        <p:txBody>
          <a:bodyPr/>
          <a:lstStyle/>
          <a:p>
            <a:r>
              <a:rPr lang="en-US" sz="4400" b="1" u="sng" dirty="0" smtClean="0"/>
              <a:t>Example activities:</a:t>
            </a:r>
            <a:endParaRPr lang="en-US" sz="4400" b="1" u="sng" dirty="0"/>
          </a:p>
        </p:txBody>
      </p:sp>
      <p:sp>
        <p:nvSpPr>
          <p:cNvPr id="3" name="Content Placeholder 2"/>
          <p:cNvSpPr>
            <a:spLocks noGrp="1"/>
          </p:cNvSpPr>
          <p:nvPr>
            <p:ph idx="1"/>
          </p:nvPr>
        </p:nvSpPr>
        <p:spPr>
          <a:ln>
            <a:solidFill>
              <a:srgbClr val="FFFFFF"/>
            </a:solidFill>
          </a:ln>
        </p:spPr>
        <p:txBody>
          <a:bodyPr>
            <a:normAutofit/>
          </a:bodyPr>
          <a:lstStyle/>
          <a:p>
            <a:r>
              <a:rPr lang="en-US" dirty="0" smtClean="0"/>
              <a:t>Brainstorming </a:t>
            </a:r>
          </a:p>
          <a:p>
            <a:pPr lvl="1"/>
            <a:r>
              <a:rPr lang="en-US" sz="1600" dirty="0" smtClean="0"/>
              <a:t>Reasons </a:t>
            </a:r>
            <a:r>
              <a:rPr lang="en-US" sz="1600" dirty="0"/>
              <a:t>people feel pressured to participate and </a:t>
            </a:r>
            <a:r>
              <a:rPr lang="en-US" sz="1600" dirty="0" smtClean="0"/>
              <a:t>solutions</a:t>
            </a:r>
          </a:p>
          <a:p>
            <a:pPr lvl="1"/>
            <a:r>
              <a:rPr lang="en-US" sz="1600" dirty="0" smtClean="0"/>
              <a:t>Ways privacy may be jeopardized in community settings and solutions</a:t>
            </a:r>
          </a:p>
          <a:p>
            <a:pPr lvl="1"/>
            <a:r>
              <a:rPr lang="en-US" sz="1600" dirty="0" smtClean="0"/>
              <a:t>Conflicts of interest and solutions</a:t>
            </a:r>
          </a:p>
          <a:p>
            <a:r>
              <a:rPr lang="en-US" dirty="0" smtClean="0"/>
              <a:t>Case studies</a:t>
            </a:r>
          </a:p>
          <a:p>
            <a:pPr lvl="1"/>
            <a:r>
              <a:rPr lang="en-US" sz="1700" dirty="0" smtClean="0"/>
              <a:t>Difference between research and service</a:t>
            </a:r>
          </a:p>
          <a:p>
            <a:pPr lvl="1"/>
            <a:r>
              <a:rPr lang="en-US" sz="1700" dirty="0" smtClean="0"/>
              <a:t>Pulling it all together</a:t>
            </a:r>
          </a:p>
          <a:p>
            <a:r>
              <a:rPr lang="en-US" dirty="0" smtClean="0"/>
              <a:t>Informed consent role play</a:t>
            </a:r>
          </a:p>
          <a:p>
            <a:pPr lvl="1"/>
            <a:r>
              <a:rPr lang="en-US" sz="1700" dirty="0" smtClean="0"/>
              <a:t> Person with HIV; Undocumented Immigrant; Minor; Elderly woman; Pregnant woman; Man under the influence</a:t>
            </a:r>
            <a:endParaRPr lang="en-US" sz="1700" dirty="0"/>
          </a:p>
        </p:txBody>
      </p:sp>
    </p:spTree>
    <p:extLst>
      <p:ext uri="{BB962C8B-B14F-4D97-AF65-F5344CB8AC3E}">
        <p14:creationId xmlns:p14="http://schemas.microsoft.com/office/powerpoint/2010/main" val="2174916598"/>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544572"/>
            <a:ext cx="7583487" cy="1044388"/>
          </a:xfrm>
        </p:spPr>
        <p:txBody>
          <a:bodyPr/>
          <a:lstStyle/>
          <a:p>
            <a:r>
              <a:rPr lang="en-US" sz="4400" b="1" u="sng" dirty="0" smtClean="0"/>
              <a:t>Example resources:</a:t>
            </a:r>
            <a:endParaRPr lang="en-US" sz="4400" b="1" u="sng" dirty="0"/>
          </a:p>
        </p:txBody>
      </p:sp>
      <p:sp>
        <p:nvSpPr>
          <p:cNvPr id="3" name="Content Placeholder 2"/>
          <p:cNvSpPr>
            <a:spLocks noGrp="1"/>
          </p:cNvSpPr>
          <p:nvPr>
            <p:ph idx="1"/>
          </p:nvPr>
        </p:nvSpPr>
        <p:spPr>
          <a:xfrm>
            <a:off x="779463" y="1877551"/>
            <a:ext cx="7583487" cy="4208930"/>
          </a:xfrm>
          <a:ln>
            <a:solidFill>
              <a:srgbClr val="FFFFFF"/>
            </a:solidFill>
          </a:ln>
        </p:spPr>
        <p:txBody>
          <a:bodyPr>
            <a:normAutofit/>
          </a:bodyPr>
          <a:lstStyle/>
          <a:p>
            <a:r>
              <a:rPr lang="en-US" sz="2800" dirty="0">
                <a:cs typeface="Arial" pitchFamily="34" charset="0"/>
              </a:rPr>
              <a:t>Research FAQ</a:t>
            </a:r>
          </a:p>
          <a:p>
            <a:r>
              <a:rPr lang="en-US" sz="2800" dirty="0">
                <a:cs typeface="Arial" pitchFamily="34" charset="0"/>
              </a:rPr>
              <a:t>IRB FAQ</a:t>
            </a:r>
          </a:p>
          <a:p>
            <a:r>
              <a:rPr lang="en-US" sz="2800" dirty="0">
                <a:cs typeface="Arial" pitchFamily="34" charset="0"/>
              </a:rPr>
              <a:t>Letter to </a:t>
            </a:r>
            <a:r>
              <a:rPr lang="en-US" sz="2800" dirty="0" smtClean="0">
                <a:cs typeface="Arial" pitchFamily="34" charset="0"/>
              </a:rPr>
              <a:t>community organization</a:t>
            </a:r>
            <a:endParaRPr lang="en-US" sz="2800" dirty="0">
              <a:cs typeface="Arial" pitchFamily="34" charset="0"/>
            </a:endParaRPr>
          </a:p>
          <a:p>
            <a:r>
              <a:rPr lang="en-US" sz="2800" dirty="0">
                <a:cs typeface="Arial" pitchFamily="34" charset="0"/>
              </a:rPr>
              <a:t>Letter to the </a:t>
            </a:r>
            <a:r>
              <a:rPr lang="en-US" sz="2800" dirty="0" smtClean="0">
                <a:cs typeface="Arial" pitchFamily="34" charset="0"/>
              </a:rPr>
              <a:t>IRB</a:t>
            </a:r>
            <a:endParaRPr lang="en-US" sz="2800" dirty="0"/>
          </a:p>
        </p:txBody>
      </p:sp>
    </p:spTree>
    <p:extLst>
      <p:ext uri="{BB962C8B-B14F-4D97-AF65-F5344CB8AC3E}">
        <p14:creationId xmlns:p14="http://schemas.microsoft.com/office/powerpoint/2010/main" val="509182348"/>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2-26 at 11.41.2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4969" y="110961"/>
            <a:ext cx="6815060" cy="6610022"/>
          </a:xfrm>
          <a:prstGeom prst="rect">
            <a:avLst/>
          </a:prstGeom>
        </p:spPr>
      </p:pic>
    </p:spTree>
    <p:extLst>
      <p:ext uri="{BB962C8B-B14F-4D97-AF65-F5344CB8AC3E}">
        <p14:creationId xmlns:p14="http://schemas.microsoft.com/office/powerpoint/2010/main" val="1717580464"/>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381585"/>
            <a:ext cx="8229600" cy="1022099"/>
          </a:xfrm>
          <a:prstGeom prst="rect">
            <a:avLst/>
          </a:prstGeom>
          <a:ln>
            <a:solidFill>
              <a:srgbClr val="FFFFFF"/>
            </a:solidFill>
          </a:ln>
        </p:spPr>
        <p:txBody>
          <a:bodyPr/>
          <a:lstStyle>
            <a:lvl1pPr algn="l" defTabSz="914400" rtl="0" eaLnBrk="1" latinLnBrk="0" hangingPunct="1">
              <a:spcBef>
                <a:spcPct val="0"/>
              </a:spcBef>
              <a:buNone/>
              <a:defRPr sz="3800" kern="1200">
                <a:solidFill>
                  <a:schemeClr val="bg1"/>
                </a:solidFill>
                <a:latin typeface="+mj-lt"/>
                <a:ea typeface="+mj-ea"/>
                <a:cs typeface="+mj-cs"/>
              </a:defRPr>
            </a:lvl1pPr>
          </a:lstStyle>
          <a:p>
            <a:pPr algn="ctr"/>
            <a:r>
              <a:rPr lang="en-US" sz="5200" dirty="0" smtClean="0">
                <a:solidFill>
                  <a:srgbClr val="FFFFFF"/>
                </a:solidFill>
              </a:rPr>
              <a:t>How Can I Get it?</a:t>
            </a:r>
            <a:endParaRPr lang="en-US" sz="5200" dirty="0">
              <a:solidFill>
                <a:srgbClr val="FFFFFF"/>
              </a:solidFill>
            </a:endParaRPr>
          </a:p>
        </p:txBody>
      </p:sp>
      <p:sp>
        <p:nvSpPr>
          <p:cNvPr id="3" name="Content Placeholder 2"/>
          <p:cNvSpPr txBox="1">
            <a:spLocks/>
          </p:cNvSpPr>
          <p:nvPr/>
        </p:nvSpPr>
        <p:spPr>
          <a:xfrm>
            <a:off x="457200" y="1568263"/>
            <a:ext cx="8229600" cy="4525963"/>
          </a:xfrm>
          <a:prstGeom prst="rect">
            <a:avLst/>
          </a:prstGeom>
        </p:spPr>
        <p:txBody>
          <a:bodyPr/>
          <a:lstStyle>
            <a:lvl1pPr marL="282575" indent="-282575" algn="l" defTabSz="914400" rtl="0" eaLnBrk="1" latinLnBrk="0" hangingPunct="1">
              <a:spcBef>
                <a:spcPts val="2000"/>
              </a:spcBef>
              <a:buFont typeface="Wingdings 2" pitchFamily="18" charset="2"/>
              <a:buChar char=""/>
              <a:defRPr sz="2200" kern="1200">
                <a:solidFill>
                  <a:schemeClr val="bg1"/>
                </a:solidFill>
                <a:latin typeface="+mn-lt"/>
                <a:ea typeface="+mn-ea"/>
                <a:cs typeface="+mn-cs"/>
              </a:defRPr>
            </a:lvl1pPr>
            <a:lvl2pPr marL="577850" indent="-295275" algn="l" defTabSz="914400" rtl="0" eaLnBrk="1" latinLnBrk="0" hangingPunct="1">
              <a:spcBef>
                <a:spcPts val="600"/>
              </a:spcBef>
              <a:buFont typeface="Wingdings 2" pitchFamily="18" charset="2"/>
              <a:buChar char=""/>
              <a:defRPr sz="2000" kern="1200">
                <a:solidFill>
                  <a:schemeClr val="bg1"/>
                </a:solidFill>
                <a:latin typeface="+mn-lt"/>
                <a:ea typeface="+mn-ea"/>
                <a:cs typeface="+mn-cs"/>
              </a:defRPr>
            </a:lvl2pPr>
            <a:lvl3pPr marL="86042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3pPr>
            <a:lvl4pPr marL="1143000"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4pPr>
            <a:lvl5pPr marL="142557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5pPr>
            <a:lvl6pPr marL="1711325"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6pPr>
            <a:lvl7pPr marL="2000250"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7pPr>
            <a:lvl8pPr marL="2290763"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8pPr>
            <a:lvl9pPr marL="2571750" indent="-288925" algn="l" defTabSz="914400" rtl="0" eaLnBrk="1" latinLnBrk="0" hangingPunct="1">
              <a:spcBef>
                <a:spcPct val="20000"/>
              </a:spcBef>
              <a:buFont typeface="Wingdings 2" pitchFamily="18" charset="2"/>
              <a:buChar char=""/>
              <a:defRPr lang="en-US" sz="1800" kern="1200" dirty="0">
                <a:solidFill>
                  <a:schemeClr val="bg1"/>
                </a:solidFill>
                <a:latin typeface="+mn-lt"/>
                <a:ea typeface="+mn-ea"/>
                <a:cs typeface="+mn-cs"/>
              </a:defRPr>
            </a:lvl9pPr>
          </a:lstStyle>
          <a:p>
            <a:r>
              <a:rPr lang="en-SG" sz="1800" dirty="0" smtClean="0">
                <a:hlinkClick r:id="rId3"/>
              </a:rPr>
              <a:t>http://inventions.umich.edu/technologies/4768_ethical-protections-in-community-engaged-research</a:t>
            </a:r>
            <a:r>
              <a:rPr lang="en-SG" sz="1800" dirty="0" smtClean="0"/>
              <a:t> </a:t>
            </a:r>
          </a:p>
          <a:p>
            <a:r>
              <a:rPr lang="en-US" sz="1800" dirty="0" smtClean="0"/>
              <a:t>Free license available from U of M</a:t>
            </a:r>
          </a:p>
          <a:p>
            <a:r>
              <a:rPr lang="en-US" sz="1800" dirty="0" smtClean="0"/>
              <a:t>Fill out information and a couple of survey questions, then it is yours to use!</a:t>
            </a:r>
            <a:endParaRPr lang="en-US" sz="1800" dirty="0"/>
          </a:p>
        </p:txBody>
      </p:sp>
      <p:pic>
        <p:nvPicPr>
          <p:cNvPr id="4" name="Picture 3" descr="Screen Shot 2016-02-25 at 11.11.54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3414" y="3253019"/>
            <a:ext cx="4428732" cy="3524234"/>
          </a:xfrm>
          <a:prstGeom prst="rect">
            <a:avLst/>
          </a:prstGeom>
        </p:spPr>
      </p:pic>
    </p:spTree>
    <p:extLst>
      <p:ext uri="{BB962C8B-B14F-4D97-AF65-F5344CB8AC3E}">
        <p14:creationId xmlns:p14="http://schemas.microsoft.com/office/powerpoint/2010/main" val="996069442"/>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647871"/>
            <a:ext cx="7583487" cy="1235308"/>
          </a:xfrm>
          <a:ln w="38100" cmpd="sng">
            <a:solidFill>
              <a:srgbClr val="FFFFFF"/>
            </a:solidFill>
          </a:ln>
        </p:spPr>
        <p:txBody>
          <a:bodyPr/>
          <a:lstStyle/>
          <a:p>
            <a:pPr algn="ctr"/>
            <a:r>
              <a:rPr lang="en-US" sz="8000" dirty="0" smtClean="0"/>
              <a:t>Q&amp;A</a:t>
            </a:r>
            <a:endParaRPr lang="en-US" sz="8000" dirty="0"/>
          </a:p>
        </p:txBody>
      </p:sp>
      <p:sp>
        <p:nvSpPr>
          <p:cNvPr id="7" name="TextBox 6"/>
          <p:cNvSpPr txBox="1"/>
          <p:nvPr/>
        </p:nvSpPr>
        <p:spPr>
          <a:xfrm>
            <a:off x="663379" y="5240931"/>
            <a:ext cx="2765651" cy="646331"/>
          </a:xfrm>
          <a:prstGeom prst="rect">
            <a:avLst/>
          </a:prstGeom>
          <a:noFill/>
          <a:ln>
            <a:solidFill>
              <a:srgbClr val="FFFFFF"/>
            </a:solidFill>
          </a:ln>
        </p:spPr>
        <p:txBody>
          <a:bodyPr wrap="square" rtlCol="0">
            <a:spAutoFit/>
          </a:bodyPr>
          <a:lstStyle/>
          <a:p>
            <a:r>
              <a:rPr lang="en-US" sz="1400" b="1" dirty="0" smtClean="0">
                <a:solidFill>
                  <a:schemeClr val="bg2">
                    <a:lumMod val="40000"/>
                    <a:lumOff val="60000"/>
                  </a:schemeClr>
                </a:solidFill>
              </a:rPr>
              <a:t>Karen </a:t>
            </a:r>
            <a:r>
              <a:rPr lang="en-US" sz="1400" b="1" dirty="0" err="1" smtClean="0">
                <a:solidFill>
                  <a:schemeClr val="bg2">
                    <a:lumMod val="40000"/>
                    <a:lumOff val="60000"/>
                  </a:schemeClr>
                </a:solidFill>
              </a:rPr>
              <a:t>Glanz</a:t>
            </a:r>
            <a:endParaRPr lang="en-US" sz="1400" b="1" dirty="0" smtClean="0">
              <a:solidFill>
                <a:schemeClr val="bg2">
                  <a:lumMod val="40000"/>
                  <a:lumOff val="60000"/>
                </a:schemeClr>
              </a:solidFill>
            </a:endParaRPr>
          </a:p>
          <a:p>
            <a:r>
              <a:rPr lang="en-US" sz="1100" dirty="0">
                <a:solidFill>
                  <a:schemeClr val="bg2">
                    <a:lumMod val="40000"/>
                    <a:lumOff val="60000"/>
                  </a:schemeClr>
                </a:solidFill>
              </a:rPr>
              <a:t>George A. Weiss University </a:t>
            </a:r>
            <a:r>
              <a:rPr lang="en-US" sz="1100" dirty="0" smtClean="0">
                <a:solidFill>
                  <a:schemeClr val="bg2">
                    <a:lumMod val="40000"/>
                    <a:lumOff val="60000"/>
                  </a:schemeClr>
                </a:solidFill>
              </a:rPr>
              <a:t>Professor</a:t>
            </a:r>
          </a:p>
          <a:p>
            <a:r>
              <a:rPr lang="en-US" sz="1100" dirty="0" smtClean="0">
                <a:solidFill>
                  <a:schemeClr val="bg2">
                    <a:lumMod val="40000"/>
                    <a:lumOff val="60000"/>
                  </a:schemeClr>
                </a:solidFill>
              </a:rPr>
              <a:t>University of Pennsylvania</a:t>
            </a:r>
            <a:endParaRPr lang="en-US" sz="1100" dirty="0">
              <a:solidFill>
                <a:schemeClr val="bg2">
                  <a:lumMod val="40000"/>
                  <a:lumOff val="60000"/>
                </a:schemeClr>
              </a:solidFill>
            </a:endParaRPr>
          </a:p>
        </p:txBody>
      </p:sp>
      <p:pic>
        <p:nvPicPr>
          <p:cNvPr id="8" name="Picture 7" descr="eanderson-t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6945" y="2139241"/>
            <a:ext cx="1208960" cy="1611947"/>
          </a:xfrm>
          <a:prstGeom prst="rect">
            <a:avLst/>
          </a:prstGeom>
          <a:ln>
            <a:solidFill>
              <a:srgbClr val="FFFFFF"/>
            </a:solidFill>
          </a:ln>
        </p:spPr>
      </p:pic>
      <p:sp>
        <p:nvSpPr>
          <p:cNvPr id="9" name="TextBox 8"/>
          <p:cNvSpPr txBox="1"/>
          <p:nvPr/>
        </p:nvSpPr>
        <p:spPr>
          <a:xfrm>
            <a:off x="3429030" y="3884648"/>
            <a:ext cx="2271375" cy="646331"/>
          </a:xfrm>
          <a:prstGeom prst="rect">
            <a:avLst/>
          </a:prstGeom>
          <a:noFill/>
          <a:ln>
            <a:solidFill>
              <a:srgbClr val="FFFFFF"/>
            </a:solidFill>
          </a:ln>
        </p:spPr>
        <p:txBody>
          <a:bodyPr wrap="square" rtlCol="0">
            <a:spAutoFit/>
          </a:bodyPr>
          <a:lstStyle/>
          <a:p>
            <a:r>
              <a:rPr lang="en-US" sz="1400" b="1" dirty="0" smtClean="0">
                <a:solidFill>
                  <a:schemeClr val="bg2">
                    <a:lumMod val="40000"/>
                    <a:lumOff val="60000"/>
                  </a:schemeClr>
                </a:solidFill>
              </a:rPr>
              <a:t>Emily Anderson</a:t>
            </a:r>
          </a:p>
          <a:p>
            <a:r>
              <a:rPr lang="en-US" sz="1100" i="1" dirty="0" smtClean="0">
                <a:solidFill>
                  <a:schemeClr val="bg2">
                    <a:lumMod val="40000"/>
                    <a:lumOff val="60000"/>
                  </a:schemeClr>
                </a:solidFill>
              </a:rPr>
              <a:t>Assistant Professor </a:t>
            </a:r>
          </a:p>
          <a:p>
            <a:r>
              <a:rPr lang="en-US" sz="1100" i="1" dirty="0" smtClean="0">
                <a:solidFill>
                  <a:schemeClr val="bg2">
                    <a:lumMod val="40000"/>
                    <a:lumOff val="60000"/>
                  </a:schemeClr>
                </a:solidFill>
              </a:rPr>
              <a:t>Loyola University Chicago</a:t>
            </a:r>
          </a:p>
        </p:txBody>
      </p:sp>
      <p:pic>
        <p:nvPicPr>
          <p:cNvPr id="10" name="Picture 9" descr="stephanie110.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87374" y="3144555"/>
            <a:ext cx="1238703" cy="1655365"/>
          </a:xfrm>
          <a:prstGeom prst="rect">
            <a:avLst/>
          </a:prstGeom>
          <a:ln>
            <a:solidFill>
              <a:srgbClr val="FFFFFF"/>
            </a:solidFill>
          </a:ln>
        </p:spPr>
      </p:pic>
      <p:sp>
        <p:nvSpPr>
          <p:cNvPr id="11" name="TextBox 10"/>
          <p:cNvSpPr txBox="1"/>
          <p:nvPr/>
        </p:nvSpPr>
        <p:spPr>
          <a:xfrm>
            <a:off x="6187830" y="5240931"/>
            <a:ext cx="2501580" cy="646331"/>
          </a:xfrm>
          <a:prstGeom prst="rect">
            <a:avLst/>
          </a:prstGeom>
          <a:noFill/>
          <a:ln>
            <a:solidFill>
              <a:srgbClr val="FFFFFF"/>
            </a:solidFill>
          </a:ln>
        </p:spPr>
        <p:txBody>
          <a:bodyPr wrap="square" rtlCol="0">
            <a:spAutoFit/>
          </a:bodyPr>
          <a:lstStyle/>
          <a:p>
            <a:r>
              <a:rPr lang="en-US" sz="1400" b="1" dirty="0" smtClean="0">
                <a:solidFill>
                  <a:schemeClr val="bg2">
                    <a:lumMod val="40000"/>
                    <a:lumOff val="60000"/>
                  </a:schemeClr>
                </a:solidFill>
              </a:rPr>
              <a:t>Stephanie Solomon Cargill</a:t>
            </a:r>
          </a:p>
          <a:p>
            <a:r>
              <a:rPr lang="en-US" sz="1100" i="1" dirty="0">
                <a:solidFill>
                  <a:schemeClr val="bg2">
                    <a:lumMod val="40000"/>
                    <a:lumOff val="60000"/>
                  </a:schemeClr>
                </a:solidFill>
              </a:rPr>
              <a:t>Assistant </a:t>
            </a:r>
            <a:r>
              <a:rPr lang="en-US" sz="1100" i="1" dirty="0" smtClean="0">
                <a:solidFill>
                  <a:schemeClr val="bg2">
                    <a:lumMod val="40000"/>
                    <a:lumOff val="60000"/>
                  </a:schemeClr>
                </a:solidFill>
              </a:rPr>
              <a:t>Professor </a:t>
            </a:r>
          </a:p>
          <a:p>
            <a:r>
              <a:rPr lang="en-US" sz="1100" i="1" dirty="0" smtClean="0">
                <a:solidFill>
                  <a:schemeClr val="bg2">
                    <a:lumMod val="40000"/>
                    <a:lumOff val="60000"/>
                  </a:schemeClr>
                </a:solidFill>
              </a:rPr>
              <a:t>St Louis University</a:t>
            </a:r>
            <a:endParaRPr lang="en-US" sz="1100" i="1" dirty="0">
              <a:solidFill>
                <a:schemeClr val="bg2">
                  <a:lumMod val="40000"/>
                  <a:lumOff val="60000"/>
                </a:schemeClr>
              </a:solidFill>
            </a:endParaRPr>
          </a:p>
        </p:txBody>
      </p:sp>
      <p:pic>
        <p:nvPicPr>
          <p:cNvPr id="12" name="Picture 11" descr="Screen Shot 2016-02-25 at 2.06.19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4191" y="3138416"/>
            <a:ext cx="1172685" cy="1661504"/>
          </a:xfrm>
          <a:prstGeom prst="rect">
            <a:avLst/>
          </a:prstGeom>
        </p:spPr>
      </p:pic>
    </p:spTree>
    <p:extLst>
      <p:ext uri="{BB962C8B-B14F-4D97-AF65-F5344CB8AC3E}">
        <p14:creationId xmlns:p14="http://schemas.microsoft.com/office/powerpoint/2010/main" val="3892919632"/>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200" b="1" dirty="0" smtClean="0"/>
              <a:t>Thank you!</a:t>
            </a:r>
            <a:endParaRPr lang="en-US" sz="4200" b="1" dirty="0"/>
          </a:p>
        </p:txBody>
      </p:sp>
      <p:sp>
        <p:nvSpPr>
          <p:cNvPr id="3" name="Content Placeholder 2"/>
          <p:cNvSpPr>
            <a:spLocks noGrp="1"/>
          </p:cNvSpPr>
          <p:nvPr>
            <p:ph idx="1"/>
          </p:nvPr>
        </p:nvSpPr>
        <p:spPr>
          <a:xfrm>
            <a:off x="779463" y="1642533"/>
            <a:ext cx="7583487" cy="4208930"/>
          </a:xfrm>
        </p:spPr>
        <p:txBody>
          <a:bodyPr>
            <a:normAutofit/>
          </a:bodyPr>
          <a:lstStyle/>
          <a:p>
            <a:pPr marL="0" indent="0">
              <a:buNone/>
            </a:pPr>
            <a:r>
              <a:rPr lang="en-US" sz="2800" u="sng" dirty="0" smtClean="0"/>
              <a:t>Contact us at</a:t>
            </a:r>
            <a:r>
              <a:rPr lang="en-US" sz="2800" dirty="0" smtClean="0"/>
              <a:t>:</a:t>
            </a:r>
          </a:p>
          <a:p>
            <a:pPr marL="457200" indent="0">
              <a:buNone/>
            </a:pPr>
            <a:r>
              <a:rPr lang="en-US" sz="2800" dirty="0" smtClean="0"/>
              <a:t>Katherine Bevans (Project Leader)</a:t>
            </a:r>
          </a:p>
          <a:p>
            <a:pPr marL="457200" indent="0">
              <a:buNone/>
            </a:pPr>
            <a:r>
              <a:rPr lang="en-US" sz="2800" dirty="0" smtClean="0">
                <a:hlinkClick r:id="rId3"/>
              </a:rPr>
              <a:t>bevans@email.chop.edu</a:t>
            </a:r>
            <a:endParaRPr lang="en-US" sz="2800" dirty="0" smtClean="0"/>
          </a:p>
          <a:p>
            <a:pPr marL="457200" indent="0">
              <a:buNone/>
            </a:pPr>
            <a:endParaRPr lang="en-US" sz="2800" dirty="0" smtClean="0"/>
          </a:p>
          <a:p>
            <a:pPr marL="457200" indent="0">
              <a:buNone/>
            </a:pPr>
            <a:r>
              <a:rPr lang="en-US" sz="2800" dirty="0" smtClean="0"/>
              <a:t>Anna de la </a:t>
            </a:r>
            <a:r>
              <a:rPr lang="en-US" sz="2800" dirty="0" err="1" smtClean="0"/>
              <a:t>Motte</a:t>
            </a:r>
            <a:r>
              <a:rPr lang="en-US" sz="2800" dirty="0" smtClean="0"/>
              <a:t> (Project Manager)</a:t>
            </a:r>
          </a:p>
          <a:p>
            <a:pPr marL="457200" indent="0">
              <a:buNone/>
            </a:pPr>
            <a:r>
              <a:rPr lang="en-US" sz="2800" dirty="0" smtClean="0">
                <a:hlinkClick r:id="rId4"/>
              </a:rPr>
              <a:t>delamottea@email.chop.edu</a:t>
            </a:r>
            <a:endParaRPr lang="en-US" sz="2800" dirty="0" smtClean="0"/>
          </a:p>
          <a:p>
            <a:pPr marL="0" indent="0">
              <a:buNone/>
            </a:pPr>
            <a:endParaRPr lang="en-US" sz="2800" dirty="0" smtClean="0"/>
          </a:p>
          <a:p>
            <a:pPr marL="0" indent="0">
              <a:buNone/>
            </a:pPr>
            <a:endParaRPr lang="en-US" sz="2800" dirty="0"/>
          </a:p>
        </p:txBody>
      </p:sp>
    </p:spTree>
    <p:extLst>
      <p:ext uri="{BB962C8B-B14F-4D97-AF65-F5344CB8AC3E}">
        <p14:creationId xmlns:p14="http://schemas.microsoft.com/office/powerpoint/2010/main" val="203323204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485629"/>
            <a:ext cx="8229600" cy="864952"/>
          </a:xfrm>
          <a:prstGeom prst="rect">
            <a:avLst/>
          </a:prstGeom>
          <a:ln w="19050" cmpd="sng">
            <a:solidFill>
              <a:srgbClr val="FFFFFF"/>
            </a:solidFill>
          </a:ln>
        </p:spPr>
        <p:txBody>
          <a:bodyPr>
            <a:normAutofit/>
          </a:bodyPr>
          <a:lstStyle>
            <a:lvl1pPr algn="l" defTabSz="914400" rtl="0" eaLnBrk="1" latinLnBrk="0" hangingPunct="1">
              <a:spcBef>
                <a:spcPct val="0"/>
              </a:spcBef>
              <a:buNone/>
              <a:defRPr sz="3800" kern="1200">
                <a:solidFill>
                  <a:schemeClr val="bg1"/>
                </a:solidFill>
                <a:latin typeface="+mj-lt"/>
                <a:ea typeface="+mj-ea"/>
                <a:cs typeface="+mj-cs"/>
              </a:defRPr>
            </a:lvl1pPr>
          </a:lstStyle>
          <a:p>
            <a:pPr algn="ctr"/>
            <a:r>
              <a:rPr lang="en-US" sz="4400" dirty="0" smtClean="0"/>
              <a:t>Training: Factors to Consider</a:t>
            </a:r>
            <a:endParaRPr lang="en-US" sz="4400" dirty="0"/>
          </a:p>
        </p:txBody>
      </p:sp>
      <p:sp>
        <p:nvSpPr>
          <p:cNvPr id="3" name="Content Placeholder 4"/>
          <p:cNvSpPr txBox="1">
            <a:spLocks/>
          </p:cNvSpPr>
          <p:nvPr/>
        </p:nvSpPr>
        <p:spPr>
          <a:xfrm>
            <a:off x="457200" y="1600200"/>
            <a:ext cx="8229600" cy="4525963"/>
          </a:xfrm>
          <a:prstGeom prst="rect">
            <a:avLst/>
          </a:prstGeom>
          <a:ln>
            <a:solidFill>
              <a:srgbClr val="FFFFFF"/>
            </a:solidFill>
          </a:ln>
        </p:spPr>
        <p:txBody>
          <a:bodyPr/>
          <a:lstStyle>
            <a:lvl1pPr marL="282575" indent="-282575" algn="l" defTabSz="914400" rtl="0" eaLnBrk="1" latinLnBrk="0" hangingPunct="1">
              <a:spcBef>
                <a:spcPts val="2000"/>
              </a:spcBef>
              <a:buFont typeface="Wingdings 2" pitchFamily="18" charset="2"/>
              <a:buChar char=""/>
              <a:defRPr sz="2200" kern="1200">
                <a:solidFill>
                  <a:schemeClr val="bg1"/>
                </a:solidFill>
                <a:latin typeface="+mn-lt"/>
                <a:ea typeface="+mn-ea"/>
                <a:cs typeface="+mn-cs"/>
              </a:defRPr>
            </a:lvl1pPr>
            <a:lvl2pPr marL="577850" indent="-295275" algn="l" defTabSz="914400" rtl="0" eaLnBrk="1" latinLnBrk="0" hangingPunct="1">
              <a:spcBef>
                <a:spcPts val="600"/>
              </a:spcBef>
              <a:buFont typeface="Wingdings 2" pitchFamily="18" charset="2"/>
              <a:buChar char=""/>
              <a:defRPr sz="2000" kern="1200">
                <a:solidFill>
                  <a:schemeClr val="bg1"/>
                </a:solidFill>
                <a:latin typeface="+mn-lt"/>
                <a:ea typeface="+mn-ea"/>
                <a:cs typeface="+mn-cs"/>
              </a:defRPr>
            </a:lvl2pPr>
            <a:lvl3pPr marL="86042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3pPr>
            <a:lvl4pPr marL="1143000"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4pPr>
            <a:lvl5pPr marL="142557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5pPr>
            <a:lvl6pPr marL="1711325"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6pPr>
            <a:lvl7pPr marL="2000250"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7pPr>
            <a:lvl8pPr marL="2290763"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8pPr>
            <a:lvl9pPr marL="2571750" indent="-288925" algn="l" defTabSz="914400" rtl="0" eaLnBrk="1" latinLnBrk="0" hangingPunct="1">
              <a:spcBef>
                <a:spcPct val="20000"/>
              </a:spcBef>
              <a:buFont typeface="Wingdings 2" pitchFamily="18" charset="2"/>
              <a:buChar char=""/>
              <a:defRPr lang="en-US" sz="1800" kern="1200" dirty="0">
                <a:solidFill>
                  <a:schemeClr val="bg1"/>
                </a:solidFill>
                <a:latin typeface="+mn-lt"/>
                <a:ea typeface="+mn-ea"/>
                <a:cs typeface="+mn-cs"/>
              </a:defRPr>
            </a:lvl9pPr>
          </a:lstStyle>
          <a:p>
            <a:r>
              <a:rPr lang="en-US" sz="3200" dirty="0" smtClean="0"/>
              <a:t>Applicable regulatory &amp; funding requirements for training:</a:t>
            </a:r>
          </a:p>
          <a:p>
            <a:pPr lvl="1"/>
            <a:r>
              <a:rPr lang="en-US" sz="3200" dirty="0" smtClean="0"/>
              <a:t>NIH </a:t>
            </a:r>
          </a:p>
          <a:p>
            <a:pPr lvl="1"/>
            <a:r>
              <a:rPr lang="en-US" sz="3200" dirty="0" smtClean="0"/>
              <a:t>FDA </a:t>
            </a:r>
          </a:p>
          <a:p>
            <a:pPr lvl="1"/>
            <a:r>
              <a:rPr lang="en-US" sz="3200" dirty="0" smtClean="0"/>
              <a:t>Accrediting Entities for Human Research Protections Programs </a:t>
            </a:r>
          </a:p>
          <a:p>
            <a:pPr lvl="1"/>
            <a:r>
              <a:rPr lang="en-US" sz="3200" dirty="0" smtClean="0"/>
              <a:t>Institutional Requirements </a:t>
            </a:r>
          </a:p>
          <a:p>
            <a:pPr marL="457200" lvl="1" indent="0">
              <a:buFont typeface="Wingdings 2" pitchFamily="18" charset="2"/>
              <a:buNone/>
            </a:pPr>
            <a:endParaRPr lang="en-US" dirty="0" smtClean="0"/>
          </a:p>
        </p:txBody>
      </p:sp>
    </p:spTree>
    <p:extLst>
      <p:ext uri="{BB962C8B-B14F-4D97-AF65-F5344CB8AC3E}">
        <p14:creationId xmlns:p14="http://schemas.microsoft.com/office/powerpoint/2010/main" val="350892882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90884" y="396264"/>
            <a:ext cx="8229600" cy="1143000"/>
          </a:xfrm>
          <a:prstGeom prst="rect">
            <a:avLst/>
          </a:prstGeom>
          <a:ln>
            <a:solidFill>
              <a:srgbClr val="FFFFFF"/>
            </a:solidFill>
          </a:ln>
        </p:spPr>
        <p:txBody>
          <a:bodyPr>
            <a:normAutofit/>
          </a:bodyPr>
          <a:lstStyle>
            <a:lvl1pPr algn="l" defTabSz="914400" rtl="0" eaLnBrk="1" latinLnBrk="0" hangingPunct="1">
              <a:spcBef>
                <a:spcPct val="0"/>
              </a:spcBef>
              <a:buNone/>
              <a:defRPr sz="3800" kern="1200">
                <a:solidFill>
                  <a:schemeClr val="bg1"/>
                </a:solidFill>
                <a:latin typeface="+mj-lt"/>
                <a:ea typeface="+mj-ea"/>
                <a:cs typeface="+mj-cs"/>
              </a:defRPr>
            </a:lvl1pPr>
          </a:lstStyle>
          <a:p>
            <a:pPr algn="ctr"/>
            <a:r>
              <a:rPr lang="en-US" sz="3200" dirty="0" smtClean="0"/>
              <a:t>Research Staff </a:t>
            </a:r>
            <a:br>
              <a:rPr lang="en-US" sz="3200" dirty="0" smtClean="0"/>
            </a:br>
            <a:r>
              <a:rPr lang="en-US" sz="3200" dirty="0" smtClean="0"/>
              <a:t>Human Subjects Training </a:t>
            </a:r>
            <a:endParaRPr lang="en-US" sz="3200" dirty="0"/>
          </a:p>
        </p:txBody>
      </p:sp>
      <p:sp>
        <p:nvSpPr>
          <p:cNvPr id="3" name="Content Placeholder 5"/>
          <p:cNvSpPr txBox="1">
            <a:spLocks/>
          </p:cNvSpPr>
          <p:nvPr/>
        </p:nvSpPr>
        <p:spPr>
          <a:xfrm>
            <a:off x="590884" y="1760622"/>
            <a:ext cx="4038600" cy="4525963"/>
          </a:xfrm>
          <a:prstGeom prst="rect">
            <a:avLst/>
          </a:prstGeom>
        </p:spPr>
        <p:txBody>
          <a:bodyPr>
            <a:normAutofit lnSpcReduction="10000"/>
          </a:bodyPr>
          <a:lstStyle>
            <a:lvl1pPr marL="282575" indent="-282575" algn="l" defTabSz="914400" rtl="0" eaLnBrk="1" latinLnBrk="0" hangingPunct="1">
              <a:spcBef>
                <a:spcPts val="2000"/>
              </a:spcBef>
              <a:buFont typeface="Wingdings 2" pitchFamily="18" charset="2"/>
              <a:buChar char=""/>
              <a:defRPr sz="2200" kern="1200">
                <a:solidFill>
                  <a:schemeClr val="bg1"/>
                </a:solidFill>
                <a:latin typeface="+mn-lt"/>
                <a:ea typeface="+mn-ea"/>
                <a:cs typeface="+mn-cs"/>
              </a:defRPr>
            </a:lvl1pPr>
            <a:lvl2pPr marL="577850" indent="-295275" algn="l" defTabSz="914400" rtl="0" eaLnBrk="1" latinLnBrk="0" hangingPunct="1">
              <a:spcBef>
                <a:spcPts val="600"/>
              </a:spcBef>
              <a:buFont typeface="Wingdings 2" pitchFamily="18" charset="2"/>
              <a:buChar char=""/>
              <a:defRPr sz="2000" kern="1200">
                <a:solidFill>
                  <a:schemeClr val="bg1"/>
                </a:solidFill>
                <a:latin typeface="+mn-lt"/>
                <a:ea typeface="+mn-ea"/>
                <a:cs typeface="+mn-cs"/>
              </a:defRPr>
            </a:lvl2pPr>
            <a:lvl3pPr marL="86042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3pPr>
            <a:lvl4pPr marL="1143000"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4pPr>
            <a:lvl5pPr marL="142557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5pPr>
            <a:lvl6pPr marL="1711325"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6pPr>
            <a:lvl7pPr marL="2000250"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7pPr>
            <a:lvl8pPr marL="2290763"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8pPr>
            <a:lvl9pPr marL="2571750" indent="-288925" algn="l" defTabSz="914400" rtl="0" eaLnBrk="1" latinLnBrk="0" hangingPunct="1">
              <a:spcBef>
                <a:spcPct val="20000"/>
              </a:spcBef>
              <a:buFont typeface="Wingdings 2" pitchFamily="18" charset="2"/>
              <a:buChar char=""/>
              <a:defRPr lang="en-US" sz="1800" kern="1200" dirty="0">
                <a:solidFill>
                  <a:schemeClr val="bg1"/>
                </a:solidFill>
                <a:latin typeface="+mn-lt"/>
                <a:ea typeface="+mn-ea"/>
                <a:cs typeface="+mn-cs"/>
              </a:defRPr>
            </a:lvl9pPr>
          </a:lstStyle>
          <a:p>
            <a:r>
              <a:rPr lang="en-US" dirty="0" smtClean="0"/>
              <a:t>Member of a committee reviewing identifiable health data</a:t>
            </a:r>
          </a:p>
          <a:p>
            <a:r>
              <a:rPr lang="en-US" dirty="0" smtClean="0"/>
              <a:t>Co-investigator or study staff </a:t>
            </a:r>
          </a:p>
          <a:p>
            <a:r>
              <a:rPr lang="en-US" dirty="0" smtClean="0"/>
              <a:t>Scientific study design</a:t>
            </a:r>
          </a:p>
          <a:p>
            <a:r>
              <a:rPr lang="en-US" dirty="0" smtClean="0"/>
              <a:t>Recruitment based on private health information (PHI)</a:t>
            </a:r>
          </a:p>
          <a:p>
            <a:r>
              <a:rPr lang="en-US" dirty="0" smtClean="0"/>
              <a:t>Data collection  including PHI</a:t>
            </a:r>
          </a:p>
          <a:p>
            <a:endParaRPr lang="en-US" dirty="0"/>
          </a:p>
        </p:txBody>
      </p:sp>
      <p:sp>
        <p:nvSpPr>
          <p:cNvPr id="4" name="Content Placeholder 7"/>
          <p:cNvSpPr txBox="1">
            <a:spLocks/>
          </p:cNvSpPr>
          <p:nvPr/>
        </p:nvSpPr>
        <p:spPr>
          <a:xfrm>
            <a:off x="4781885" y="1760622"/>
            <a:ext cx="4038600" cy="4525963"/>
          </a:xfrm>
          <a:prstGeom prst="rect">
            <a:avLst/>
          </a:prstGeom>
        </p:spPr>
        <p:txBody>
          <a:bodyPr>
            <a:normAutofit/>
          </a:bodyPr>
          <a:lstStyle>
            <a:lvl1pPr marL="282575" indent="-282575" algn="l" defTabSz="914400" rtl="0" eaLnBrk="1" latinLnBrk="0" hangingPunct="1">
              <a:spcBef>
                <a:spcPts val="2000"/>
              </a:spcBef>
              <a:buFont typeface="Wingdings 2" pitchFamily="18" charset="2"/>
              <a:buChar char=""/>
              <a:defRPr sz="2200" kern="1200">
                <a:solidFill>
                  <a:schemeClr val="bg1"/>
                </a:solidFill>
                <a:latin typeface="+mn-lt"/>
                <a:ea typeface="+mn-ea"/>
                <a:cs typeface="+mn-cs"/>
              </a:defRPr>
            </a:lvl1pPr>
            <a:lvl2pPr marL="577850" indent="-295275" algn="l" defTabSz="914400" rtl="0" eaLnBrk="1" latinLnBrk="0" hangingPunct="1">
              <a:spcBef>
                <a:spcPts val="600"/>
              </a:spcBef>
              <a:buFont typeface="Wingdings 2" pitchFamily="18" charset="2"/>
              <a:buChar char=""/>
              <a:defRPr sz="2000" kern="1200">
                <a:solidFill>
                  <a:schemeClr val="bg1"/>
                </a:solidFill>
                <a:latin typeface="+mn-lt"/>
                <a:ea typeface="+mn-ea"/>
                <a:cs typeface="+mn-cs"/>
              </a:defRPr>
            </a:lvl2pPr>
            <a:lvl3pPr marL="86042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3pPr>
            <a:lvl4pPr marL="1143000"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4pPr>
            <a:lvl5pPr marL="142557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5pPr>
            <a:lvl6pPr marL="1711325"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6pPr>
            <a:lvl7pPr marL="2000250"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7pPr>
            <a:lvl8pPr marL="2290763"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8pPr>
            <a:lvl9pPr marL="2571750" indent="-288925" algn="l" defTabSz="914400" rtl="0" eaLnBrk="1" latinLnBrk="0" hangingPunct="1">
              <a:spcBef>
                <a:spcPct val="20000"/>
              </a:spcBef>
              <a:buFont typeface="Wingdings 2" pitchFamily="18" charset="2"/>
              <a:buChar char=""/>
              <a:defRPr lang="en-US" sz="1800" kern="1200" dirty="0">
                <a:solidFill>
                  <a:schemeClr val="bg1"/>
                </a:solidFill>
                <a:latin typeface="+mn-lt"/>
                <a:ea typeface="+mn-ea"/>
                <a:cs typeface="+mn-cs"/>
              </a:defRPr>
            </a:lvl9pPr>
          </a:lstStyle>
          <a:p>
            <a:r>
              <a:rPr lang="en-US" dirty="0" smtClean="0"/>
              <a:t>Informed consent process</a:t>
            </a:r>
          </a:p>
          <a:p>
            <a:r>
              <a:rPr lang="en-US" dirty="0" smtClean="0"/>
              <a:t>Analysis of identifiable data</a:t>
            </a:r>
          </a:p>
          <a:p>
            <a:r>
              <a:rPr lang="en-US" dirty="0" smtClean="0"/>
              <a:t>On or off-site study coordinator </a:t>
            </a:r>
          </a:p>
          <a:p>
            <a:r>
              <a:rPr lang="en-US" dirty="0" smtClean="0"/>
              <a:t>Focus group participation </a:t>
            </a:r>
          </a:p>
          <a:p>
            <a:pPr lvl="1">
              <a:buFont typeface="Arial" pitchFamily="34" charset="0"/>
              <a:buChar char="•"/>
            </a:pPr>
            <a:r>
              <a:rPr lang="en-US" dirty="0" smtClean="0"/>
              <a:t>part of the research activities </a:t>
            </a:r>
          </a:p>
          <a:p>
            <a:pPr lvl="1">
              <a:buFont typeface="Arial" pitchFamily="34" charset="0"/>
              <a:buChar char="•"/>
            </a:pPr>
            <a:r>
              <a:rPr lang="en-US" dirty="0" smtClean="0"/>
              <a:t>answers research questions</a:t>
            </a:r>
          </a:p>
          <a:p>
            <a:pPr>
              <a:buFont typeface="Wingdings 2" pitchFamily="18" charset="2"/>
              <a:buNone/>
            </a:pPr>
            <a:endParaRPr lang="en-US" dirty="0"/>
          </a:p>
        </p:txBody>
      </p:sp>
      <p:pic>
        <p:nvPicPr>
          <p:cNvPr id="5" name="yui_3_5_1_1_1456410947570_1285" descr="https://sp.yimg.com/xj/th?id=OIP.M8a03aee434652c9d4c5e6498618dfb98H0&amp;pid=15.1&amp;P=0&amp;w=300&amp;h=300"/>
          <p:cNvPicPr/>
          <p:nvPr/>
        </p:nvPicPr>
        <p:blipFill>
          <a:blip r:embed="rId3" cstate="print"/>
          <a:srcRect/>
          <a:stretch>
            <a:fillRect/>
          </a:stretch>
        </p:blipFill>
        <p:spPr bwMode="auto">
          <a:xfrm>
            <a:off x="457200" y="347386"/>
            <a:ext cx="1752600" cy="1191878"/>
          </a:xfrm>
          <a:prstGeom prst="rect">
            <a:avLst/>
          </a:prstGeom>
          <a:noFill/>
          <a:ln w="9525">
            <a:noFill/>
            <a:miter lim="800000"/>
            <a:headEnd/>
            <a:tailEnd/>
          </a:ln>
        </p:spPr>
      </p:pic>
    </p:spTree>
    <p:extLst>
      <p:ext uri="{BB962C8B-B14F-4D97-AF65-F5344CB8AC3E}">
        <p14:creationId xmlns:p14="http://schemas.microsoft.com/office/powerpoint/2010/main" val="216444466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540605"/>
            <a:ext cx="8229600" cy="801032"/>
          </a:xfrm>
          <a:prstGeom prst="rect">
            <a:avLst/>
          </a:prstGeom>
          <a:ln w="19050" cmpd="sng">
            <a:solidFill>
              <a:srgbClr val="FFFFFF"/>
            </a:solidFill>
          </a:ln>
        </p:spPr>
        <p:txBody>
          <a:bodyPr>
            <a:normAutofit/>
          </a:bodyPr>
          <a:lstStyle>
            <a:lvl1pPr algn="l" defTabSz="914400" rtl="0" eaLnBrk="1" latinLnBrk="0" hangingPunct="1">
              <a:spcBef>
                <a:spcPct val="0"/>
              </a:spcBef>
              <a:buNone/>
              <a:defRPr sz="3800" kern="1200">
                <a:solidFill>
                  <a:schemeClr val="bg1"/>
                </a:solidFill>
                <a:latin typeface="+mj-lt"/>
                <a:ea typeface="+mj-ea"/>
                <a:cs typeface="+mj-cs"/>
              </a:defRPr>
            </a:lvl1pPr>
          </a:lstStyle>
          <a:p>
            <a:pPr algn="ctr"/>
            <a:r>
              <a:rPr lang="en-US" sz="4400" dirty="0" smtClean="0"/>
              <a:t>Training: Factors to Consider</a:t>
            </a:r>
            <a:endParaRPr lang="en-US" sz="4400" dirty="0"/>
          </a:p>
        </p:txBody>
      </p:sp>
      <p:sp>
        <p:nvSpPr>
          <p:cNvPr id="3" name="Content Placeholder 2"/>
          <p:cNvSpPr txBox="1">
            <a:spLocks/>
          </p:cNvSpPr>
          <p:nvPr/>
        </p:nvSpPr>
        <p:spPr>
          <a:xfrm>
            <a:off x="457200" y="1600200"/>
            <a:ext cx="8229600" cy="4525963"/>
          </a:xfrm>
          <a:prstGeom prst="rect">
            <a:avLst/>
          </a:prstGeom>
          <a:ln>
            <a:solidFill>
              <a:srgbClr val="FFFFFF"/>
            </a:solidFill>
          </a:ln>
        </p:spPr>
        <p:txBody>
          <a:bodyPr>
            <a:normAutofit lnSpcReduction="10000"/>
          </a:bodyPr>
          <a:lstStyle>
            <a:lvl1pPr marL="282575" indent="-282575" algn="l" defTabSz="914400" rtl="0" eaLnBrk="1" latinLnBrk="0" hangingPunct="1">
              <a:spcBef>
                <a:spcPts val="2000"/>
              </a:spcBef>
              <a:buFont typeface="Wingdings 2" pitchFamily="18" charset="2"/>
              <a:buChar char=""/>
              <a:defRPr sz="2200" kern="1200">
                <a:solidFill>
                  <a:schemeClr val="bg1"/>
                </a:solidFill>
                <a:latin typeface="+mn-lt"/>
                <a:ea typeface="+mn-ea"/>
                <a:cs typeface="+mn-cs"/>
              </a:defRPr>
            </a:lvl1pPr>
            <a:lvl2pPr marL="577850" indent="-295275" algn="l" defTabSz="914400" rtl="0" eaLnBrk="1" latinLnBrk="0" hangingPunct="1">
              <a:spcBef>
                <a:spcPts val="600"/>
              </a:spcBef>
              <a:buFont typeface="Wingdings 2" pitchFamily="18" charset="2"/>
              <a:buChar char=""/>
              <a:defRPr sz="2000" kern="1200">
                <a:solidFill>
                  <a:schemeClr val="bg1"/>
                </a:solidFill>
                <a:latin typeface="+mn-lt"/>
                <a:ea typeface="+mn-ea"/>
                <a:cs typeface="+mn-cs"/>
              </a:defRPr>
            </a:lvl2pPr>
            <a:lvl3pPr marL="86042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3pPr>
            <a:lvl4pPr marL="1143000"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4pPr>
            <a:lvl5pPr marL="142557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5pPr>
            <a:lvl6pPr marL="1711325"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6pPr>
            <a:lvl7pPr marL="2000250"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7pPr>
            <a:lvl8pPr marL="2290763"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8pPr>
            <a:lvl9pPr marL="2571750" indent="-288925" algn="l" defTabSz="914400" rtl="0" eaLnBrk="1" latinLnBrk="0" hangingPunct="1">
              <a:spcBef>
                <a:spcPct val="20000"/>
              </a:spcBef>
              <a:buFont typeface="Wingdings 2" pitchFamily="18" charset="2"/>
              <a:buChar char=""/>
              <a:defRPr lang="en-US" sz="1800" kern="1200" dirty="0">
                <a:solidFill>
                  <a:schemeClr val="bg1"/>
                </a:solidFill>
                <a:latin typeface="+mn-lt"/>
                <a:ea typeface="+mn-ea"/>
                <a:cs typeface="+mn-cs"/>
              </a:defRPr>
            </a:lvl9pPr>
          </a:lstStyle>
          <a:p>
            <a:r>
              <a:rPr lang="en-US" b="1" dirty="0" smtClean="0"/>
              <a:t>General Content</a:t>
            </a:r>
          </a:p>
          <a:p>
            <a:pPr lvl="1"/>
            <a:r>
              <a:rPr lang="en-US" dirty="0" smtClean="0"/>
              <a:t>Foundational Ethical Principles for Human Subjects Protections</a:t>
            </a:r>
          </a:p>
          <a:p>
            <a:pPr lvl="1"/>
            <a:r>
              <a:rPr lang="en-US" dirty="0" smtClean="0"/>
              <a:t>Research Methodology</a:t>
            </a:r>
          </a:p>
          <a:p>
            <a:pPr lvl="1"/>
            <a:r>
              <a:rPr lang="en-US" dirty="0" smtClean="0"/>
              <a:t>Responsible Conduct of Research </a:t>
            </a:r>
          </a:p>
          <a:p>
            <a:pPr marL="457200" lvl="1" indent="0">
              <a:buFont typeface="Wingdings 2" pitchFamily="18" charset="2"/>
              <a:buNone/>
            </a:pPr>
            <a:endParaRPr lang="en-US" dirty="0" smtClean="0"/>
          </a:p>
          <a:p>
            <a:r>
              <a:rPr lang="en-US" b="1" dirty="0" smtClean="0"/>
              <a:t>Tailored Content</a:t>
            </a:r>
          </a:p>
          <a:p>
            <a:pPr lvl="1"/>
            <a:r>
              <a:rPr lang="en-US" dirty="0" smtClean="0"/>
              <a:t>May depend on designated roles and responsibilities </a:t>
            </a:r>
          </a:p>
          <a:p>
            <a:pPr lvl="2">
              <a:buFont typeface="Arial"/>
              <a:buChar char="•"/>
            </a:pPr>
            <a:r>
              <a:rPr lang="en-US" dirty="0" smtClean="0"/>
              <a:t>e.g. those charged with consenting or adjudicating events that occur on a study may need specific training to perform these tasks  </a:t>
            </a:r>
          </a:p>
          <a:p>
            <a:pPr lvl="1"/>
            <a:r>
              <a:rPr lang="en-US" dirty="0" smtClean="0"/>
              <a:t>Tailored content may need to focus on a) the practical aspects of performing the task and b) the applicable regulations/protections related to the task </a:t>
            </a:r>
            <a:endParaRPr lang="en-US" dirty="0"/>
          </a:p>
        </p:txBody>
      </p:sp>
    </p:spTree>
    <p:extLst>
      <p:ext uri="{BB962C8B-B14F-4D97-AF65-F5344CB8AC3E}">
        <p14:creationId xmlns:p14="http://schemas.microsoft.com/office/powerpoint/2010/main" val="366857422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a:xfrm>
            <a:off x="457200" y="435059"/>
            <a:ext cx="8229600" cy="1143000"/>
          </a:xfrm>
          <a:prstGeom prst="rect">
            <a:avLst/>
          </a:prstGeom>
          <a:ln>
            <a:solidFill>
              <a:srgbClr val="FFFFFF"/>
            </a:solidFill>
          </a:ln>
        </p:spPr>
        <p:txBody>
          <a:bodyPr>
            <a:normAutofit fontScale="97500" lnSpcReduction="10000"/>
          </a:bodyPr>
          <a:lstStyle>
            <a:lvl1pPr algn="l" defTabSz="914400" rtl="0" eaLnBrk="1" latinLnBrk="0" hangingPunct="1">
              <a:spcBef>
                <a:spcPct val="0"/>
              </a:spcBef>
              <a:buNone/>
              <a:defRPr sz="3800" kern="1200">
                <a:solidFill>
                  <a:schemeClr val="bg1"/>
                </a:solidFill>
                <a:latin typeface="+mj-lt"/>
                <a:ea typeface="+mj-ea"/>
                <a:cs typeface="+mj-cs"/>
              </a:defRPr>
            </a:lvl1pPr>
          </a:lstStyle>
          <a:p>
            <a:pPr algn="ctr"/>
            <a:r>
              <a:rPr lang="en-US" dirty="0" smtClean="0"/>
              <a:t>Patient and Other Stakeholder</a:t>
            </a:r>
            <a:br>
              <a:rPr lang="en-US" dirty="0" smtClean="0"/>
            </a:br>
            <a:r>
              <a:rPr lang="en-US" dirty="0" smtClean="0"/>
              <a:t>Research Training </a:t>
            </a:r>
            <a:endParaRPr lang="en-US" dirty="0"/>
          </a:p>
        </p:txBody>
      </p:sp>
      <p:sp>
        <p:nvSpPr>
          <p:cNvPr id="3" name="Content Placeholder 2"/>
          <p:cNvSpPr txBox="1">
            <a:spLocks/>
          </p:cNvSpPr>
          <p:nvPr/>
        </p:nvSpPr>
        <p:spPr>
          <a:xfrm>
            <a:off x="457200" y="1787358"/>
            <a:ext cx="4038600" cy="4525963"/>
          </a:xfrm>
          <a:prstGeom prst="rect">
            <a:avLst/>
          </a:prstGeom>
        </p:spPr>
        <p:txBody>
          <a:bodyPr>
            <a:normAutofit/>
          </a:bodyPr>
          <a:lstStyle>
            <a:lvl1pPr marL="282575" indent="-282575" algn="l" defTabSz="914400" rtl="0" eaLnBrk="1" latinLnBrk="0" hangingPunct="1">
              <a:spcBef>
                <a:spcPts val="2000"/>
              </a:spcBef>
              <a:buFont typeface="Wingdings 2" pitchFamily="18" charset="2"/>
              <a:buChar char=""/>
              <a:defRPr sz="2200" kern="1200">
                <a:solidFill>
                  <a:schemeClr val="bg1"/>
                </a:solidFill>
                <a:latin typeface="+mn-lt"/>
                <a:ea typeface="+mn-ea"/>
                <a:cs typeface="+mn-cs"/>
              </a:defRPr>
            </a:lvl1pPr>
            <a:lvl2pPr marL="577850" indent="-295275" algn="l" defTabSz="914400" rtl="0" eaLnBrk="1" latinLnBrk="0" hangingPunct="1">
              <a:spcBef>
                <a:spcPts val="600"/>
              </a:spcBef>
              <a:buFont typeface="Wingdings 2" pitchFamily="18" charset="2"/>
              <a:buChar char=""/>
              <a:defRPr sz="2000" kern="1200">
                <a:solidFill>
                  <a:schemeClr val="bg1"/>
                </a:solidFill>
                <a:latin typeface="+mn-lt"/>
                <a:ea typeface="+mn-ea"/>
                <a:cs typeface="+mn-cs"/>
              </a:defRPr>
            </a:lvl2pPr>
            <a:lvl3pPr marL="86042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3pPr>
            <a:lvl4pPr marL="1143000"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4pPr>
            <a:lvl5pPr marL="142557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5pPr>
            <a:lvl6pPr marL="1711325"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6pPr>
            <a:lvl7pPr marL="2000250"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7pPr>
            <a:lvl8pPr marL="2290763"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8pPr>
            <a:lvl9pPr marL="2571750" indent="-288925" algn="l" defTabSz="914400" rtl="0" eaLnBrk="1" latinLnBrk="0" hangingPunct="1">
              <a:spcBef>
                <a:spcPct val="20000"/>
              </a:spcBef>
              <a:buFont typeface="Wingdings 2" pitchFamily="18" charset="2"/>
              <a:buChar char=""/>
              <a:defRPr lang="en-US" sz="1800" kern="1200" dirty="0">
                <a:solidFill>
                  <a:schemeClr val="bg1"/>
                </a:solidFill>
                <a:latin typeface="+mn-lt"/>
                <a:ea typeface="+mn-ea"/>
                <a:cs typeface="+mn-cs"/>
              </a:defRPr>
            </a:lvl9pPr>
          </a:lstStyle>
          <a:p>
            <a:r>
              <a:rPr lang="en-US" dirty="0" smtClean="0"/>
              <a:t>Research planning committee to formulate research questions</a:t>
            </a:r>
          </a:p>
          <a:p>
            <a:r>
              <a:rPr lang="en-US" dirty="0" smtClean="0"/>
              <a:t>Preparatory focus group informing research questions</a:t>
            </a:r>
          </a:p>
          <a:p>
            <a:r>
              <a:rPr lang="en-US" dirty="0" smtClean="0"/>
              <a:t>Review and advise on protocol development or study endpoints</a:t>
            </a:r>
          </a:p>
          <a:p>
            <a:pPr>
              <a:buFont typeface="Wingdings 2" pitchFamily="18" charset="2"/>
              <a:buNone/>
            </a:pPr>
            <a:endParaRPr lang="en-US" dirty="0" smtClean="0"/>
          </a:p>
          <a:p>
            <a:endParaRPr lang="en-US" dirty="0"/>
          </a:p>
        </p:txBody>
      </p:sp>
      <p:sp>
        <p:nvSpPr>
          <p:cNvPr id="4" name="Content Placeholder 4"/>
          <p:cNvSpPr txBox="1">
            <a:spLocks/>
          </p:cNvSpPr>
          <p:nvPr/>
        </p:nvSpPr>
        <p:spPr>
          <a:xfrm>
            <a:off x="4648200" y="1787358"/>
            <a:ext cx="4038600" cy="4525963"/>
          </a:xfrm>
          <a:prstGeom prst="rect">
            <a:avLst/>
          </a:prstGeom>
        </p:spPr>
        <p:txBody>
          <a:bodyPr>
            <a:normAutofit/>
          </a:bodyPr>
          <a:lstStyle>
            <a:lvl1pPr marL="282575" indent="-282575" algn="l" defTabSz="914400" rtl="0" eaLnBrk="1" latinLnBrk="0" hangingPunct="1">
              <a:spcBef>
                <a:spcPts val="2000"/>
              </a:spcBef>
              <a:buFont typeface="Wingdings 2" pitchFamily="18" charset="2"/>
              <a:buChar char=""/>
              <a:defRPr sz="2200" kern="1200">
                <a:solidFill>
                  <a:schemeClr val="bg1"/>
                </a:solidFill>
                <a:latin typeface="+mn-lt"/>
                <a:ea typeface="+mn-ea"/>
                <a:cs typeface="+mn-cs"/>
              </a:defRPr>
            </a:lvl1pPr>
            <a:lvl2pPr marL="577850" indent="-295275" algn="l" defTabSz="914400" rtl="0" eaLnBrk="1" latinLnBrk="0" hangingPunct="1">
              <a:spcBef>
                <a:spcPts val="600"/>
              </a:spcBef>
              <a:buFont typeface="Wingdings 2" pitchFamily="18" charset="2"/>
              <a:buChar char=""/>
              <a:defRPr sz="2000" kern="1200">
                <a:solidFill>
                  <a:schemeClr val="bg1"/>
                </a:solidFill>
                <a:latin typeface="+mn-lt"/>
                <a:ea typeface="+mn-ea"/>
                <a:cs typeface="+mn-cs"/>
              </a:defRPr>
            </a:lvl2pPr>
            <a:lvl3pPr marL="86042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3pPr>
            <a:lvl4pPr marL="1143000"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4pPr>
            <a:lvl5pPr marL="142557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5pPr>
            <a:lvl6pPr marL="1711325"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6pPr>
            <a:lvl7pPr marL="2000250"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7pPr>
            <a:lvl8pPr marL="2290763"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8pPr>
            <a:lvl9pPr marL="2571750" indent="-288925" algn="l" defTabSz="914400" rtl="0" eaLnBrk="1" latinLnBrk="0" hangingPunct="1">
              <a:spcBef>
                <a:spcPct val="20000"/>
              </a:spcBef>
              <a:buFont typeface="Wingdings 2" pitchFamily="18" charset="2"/>
              <a:buChar char=""/>
              <a:defRPr lang="en-US" sz="1800" kern="1200" dirty="0">
                <a:solidFill>
                  <a:schemeClr val="bg1"/>
                </a:solidFill>
                <a:latin typeface="+mn-lt"/>
                <a:ea typeface="+mn-ea"/>
                <a:cs typeface="+mn-cs"/>
              </a:defRPr>
            </a:lvl9pPr>
          </a:lstStyle>
          <a:p>
            <a:r>
              <a:rPr lang="en-US" dirty="0" smtClean="0"/>
              <a:t>Participate in a stakeholder meeting</a:t>
            </a:r>
          </a:p>
          <a:p>
            <a:r>
              <a:rPr lang="en-US" dirty="0" smtClean="0"/>
              <a:t>Advise or participate in grant writing, or survey development</a:t>
            </a:r>
          </a:p>
          <a:p>
            <a:r>
              <a:rPr lang="en-US" dirty="0" smtClean="0"/>
              <a:t>Participate in a patient advisory panel to a research project</a:t>
            </a:r>
          </a:p>
          <a:p>
            <a:endParaRPr lang="en-US" dirty="0"/>
          </a:p>
        </p:txBody>
      </p:sp>
    </p:spTree>
    <p:extLst>
      <p:ext uri="{BB962C8B-B14F-4D97-AF65-F5344CB8AC3E}">
        <p14:creationId xmlns:p14="http://schemas.microsoft.com/office/powerpoint/2010/main" val="181116239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Revolution">
  <a:themeElements>
    <a:clrScheme name="Revolution">
      <a:dk1>
        <a:sysClr val="windowText" lastClr="000000"/>
      </a:dk1>
      <a:lt1>
        <a:sysClr val="window" lastClr="FFFFFF"/>
      </a:lt1>
      <a:dk2>
        <a:srgbClr val="1B3861"/>
      </a:dk2>
      <a:lt2>
        <a:srgbClr val="38ABED"/>
      </a:lt2>
      <a:accent1>
        <a:srgbClr val="0C5986"/>
      </a:accent1>
      <a:accent2>
        <a:srgbClr val="DDF53D"/>
      </a:accent2>
      <a:accent3>
        <a:srgbClr val="508709"/>
      </a:accent3>
      <a:accent4>
        <a:srgbClr val="BF5E00"/>
      </a:accent4>
      <a:accent5>
        <a:srgbClr val="9C0001"/>
      </a:accent5>
      <a:accent6>
        <a:srgbClr val="660075"/>
      </a:accent6>
      <a:hlink>
        <a:srgbClr val="ABF24D"/>
      </a:hlink>
      <a:folHlink>
        <a:srgbClr val="A0E7FB"/>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Revolution">
      <a:fillStyleLst>
        <a:solidFill>
          <a:schemeClr val="phClr"/>
        </a:solidFill>
        <a:solidFill>
          <a:schemeClr val="phClr"/>
        </a:soli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3175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0800000">
              <a:srgbClr val="808080">
                <a:alpha val="75000"/>
              </a:srgbClr>
            </a:innerShdw>
          </a:effectLst>
        </a:effectStyle>
        <a:effectStyle>
          <a:effectLst>
            <a:innerShdw blurRad="50800" dist="25400" dir="13500000">
              <a:srgbClr val="808080">
                <a:alpha val="75000"/>
              </a:srgbClr>
            </a:innerShdw>
            <a:outerShdw blurRad="63500" dist="50800" dir="5400000" algn="br" rotWithShape="0">
              <a:srgbClr val="000000">
                <a:alpha val="35000"/>
              </a:srgbClr>
            </a:outerShdw>
          </a:effectLst>
          <a:scene3d>
            <a:camera prst="orthographicFront">
              <a:rot lat="0" lon="0" rev="0"/>
            </a:camera>
            <a:lightRig rig="threePt" dir="tl">
              <a:rot lat="0" lon="0" rev="11400000"/>
            </a:lightRig>
          </a:scene3d>
          <a:sp3d contourW="12700" prstMaterial="softmetal">
            <a:bevelT w="63500" h="25400" prst="angle"/>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ln w="25400">
          <a:solidFill>
            <a:schemeClr val="bg1"/>
          </a:solidFill>
        </a:ln>
      </a:spPr>
      <a:bodyPr wrap="square" rtlCol="0">
        <a:spAutoFit/>
      </a:bodyPr>
      <a:lstStyle>
        <a:defPPr algn="ctr">
          <a:defRPr sz="2400" dirty="0" smtClean="0">
            <a:latin typeface="+mn-lt"/>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Revolution.thmx</Template>
  <TotalTime>789</TotalTime>
  <Words>3634</Words>
  <Application>Microsoft Macintosh PowerPoint</Application>
  <PresentationFormat>On-screen Show (4:3)</PresentationFormat>
  <Paragraphs>530</Paragraphs>
  <Slides>57</Slides>
  <Notes>50</Notes>
  <HiddenSlides>0</HiddenSlides>
  <MMClips>0</MMClips>
  <ScaleCrop>false</ScaleCrop>
  <HeadingPairs>
    <vt:vector size="4" baseType="variant">
      <vt:variant>
        <vt:lpstr>Theme</vt:lpstr>
      </vt:variant>
      <vt:variant>
        <vt:i4>2</vt:i4>
      </vt:variant>
      <vt:variant>
        <vt:lpstr>Slide Titles</vt:lpstr>
      </vt:variant>
      <vt:variant>
        <vt:i4>57</vt:i4>
      </vt:variant>
    </vt:vector>
  </HeadingPairs>
  <TitlesOfParts>
    <vt:vector size="59" baseType="lpstr">
      <vt:lpstr>Revolution</vt:lpstr>
      <vt:lpstr>Office Theme</vt:lpstr>
      <vt:lpstr>Preparing Patients and Other Stakeholders to Uphold Ethical Research Principles </vt:lpstr>
      <vt:lpstr>Thank you for joining!</vt:lpstr>
      <vt:lpstr>Next Steps: We need your input!</vt:lpstr>
      <vt:lpstr>Our Presenters:</vt:lpstr>
      <vt:lpstr>IRB Introduction to Human Subjects Protection Training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Ethical Protections in Community-Engaged Research  </vt:lpstr>
      <vt:lpstr>Process</vt:lpstr>
      <vt:lpstr>PowerPoint Presentation</vt:lpstr>
      <vt:lpstr>PowerPoint Presentation</vt:lpstr>
      <vt:lpstr>Example:  Communication with IRB</vt:lpstr>
      <vt:lpstr>PowerPoint Presentation</vt:lpstr>
      <vt:lpstr>PowerPoint Presentation</vt:lpstr>
      <vt:lpstr>Important aspects:</vt:lpstr>
      <vt:lpstr>Example activities:</vt:lpstr>
      <vt:lpstr>Example resources:</vt:lpstr>
      <vt:lpstr>PowerPoint Presentation</vt:lpstr>
      <vt:lpstr>PowerPoint Presentation</vt:lpstr>
      <vt:lpstr>Q&amp;A</vt:lpstr>
      <vt:lpstr>Thank you!</vt:lpstr>
    </vt:vector>
  </TitlesOfParts>
  <Company>CHOP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Preparing Patients and Other Stakeholders to Uphold Ethical Research Principles </dc:title>
  <dc:creator>Anna de la Motte</dc:creator>
  <cp:lastModifiedBy>Anna de la Motte</cp:lastModifiedBy>
  <cp:revision>139</cp:revision>
  <cp:lastPrinted>2016-02-29T19:07:07Z</cp:lastPrinted>
  <dcterms:created xsi:type="dcterms:W3CDTF">2016-02-25T12:26:14Z</dcterms:created>
  <dcterms:modified xsi:type="dcterms:W3CDTF">2016-02-29T19:38:33Z</dcterms:modified>
</cp:coreProperties>
</file>