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sldIdLst>
    <p:sldId id="263" r:id="rId5"/>
    <p:sldId id="273" r:id="rId6"/>
    <p:sldId id="282" r:id="rId7"/>
    <p:sldId id="286" r:id="rId8"/>
    <p:sldId id="287" r:id="rId9"/>
    <p:sldId id="284" r:id="rId10"/>
    <p:sldId id="285" r:id="rId11"/>
    <p:sldId id="274" r:id="rId12"/>
    <p:sldId id="278" r:id="rId13"/>
    <p:sldId id="295" r:id="rId14"/>
    <p:sldId id="296" r:id="rId15"/>
    <p:sldId id="297" r:id="rId16"/>
    <p:sldId id="298" r:id="rId17"/>
    <p:sldId id="279" r:id="rId18"/>
    <p:sldId id="283" r:id="rId19"/>
    <p:sldId id="288" r:id="rId20"/>
    <p:sldId id="280" r:id="rId21"/>
    <p:sldId id="289" r:id="rId22"/>
    <p:sldId id="293" r:id="rId23"/>
    <p:sldId id="291" r:id="rId24"/>
    <p:sldId id="292"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B65363A-2247-9AEE-05F1-F665EAD749B0}" name="Tomaiuolo, Maurizio" initials="TM" userId="S::tomaiuolom@chop.edu::f701bf2d-f838-4a2c-88b9-4bed52a45435" providerId="AD"/>
  <p188:author id="{462D4E9E-6128-A2EA-04A1-1C3616EB875A}" name="Bailey, Charles C" initials="BCC" userId="S::baileyc@chop.edu::1941b964-bf4e-4759-aa5b-7047c3481a81"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429"/>
    <p:restoredTop sz="72390"/>
  </p:normalViewPr>
  <p:slideViewPr>
    <p:cSldViewPr snapToGrid="0">
      <p:cViewPr varScale="1">
        <p:scale>
          <a:sx n="121" d="100"/>
          <a:sy n="121" d="100"/>
        </p:scale>
        <p:origin x="299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FA83D8-A7DE-9440-B311-6644103E038F}"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en-US"/>
        </a:p>
      </dgm:t>
    </dgm:pt>
    <dgm:pt modelId="{4FDF829F-7DEA-944A-8A8E-7A38E857C942}">
      <dgm:prSet/>
      <dgm:spPr/>
      <dgm:t>
        <a:bodyPr/>
        <a:lstStyle/>
        <a:p>
          <a:r>
            <a:rPr lang="en-US" dirty="0">
              <a:latin typeface="Lato" panose="020F0502020204030203" pitchFamily="34" charset="77"/>
            </a:rPr>
            <a:t>Temporal value confusion</a:t>
          </a:r>
        </a:p>
      </dgm:t>
    </dgm:pt>
    <dgm:pt modelId="{B369EA21-E757-264E-A3DC-84FB66B18B88}" type="parTrans" cxnId="{73CD1DCB-8183-E945-9B61-B94EA382D5F2}">
      <dgm:prSet/>
      <dgm:spPr/>
      <dgm:t>
        <a:bodyPr/>
        <a:lstStyle/>
        <a:p>
          <a:endParaRPr lang="en-US">
            <a:latin typeface="Lato" panose="020F0502020204030203" pitchFamily="34" charset="77"/>
          </a:endParaRPr>
        </a:p>
      </dgm:t>
    </dgm:pt>
    <dgm:pt modelId="{76F543C1-0216-2040-8C64-574245F438CF}" type="sibTrans" cxnId="{73CD1DCB-8183-E945-9B61-B94EA382D5F2}">
      <dgm:prSet/>
      <dgm:spPr/>
      <dgm:t>
        <a:bodyPr/>
        <a:lstStyle/>
        <a:p>
          <a:endParaRPr lang="en-US">
            <a:latin typeface="Lato" panose="020F0502020204030203" pitchFamily="34" charset="77"/>
          </a:endParaRPr>
        </a:p>
      </dgm:t>
    </dgm:pt>
    <dgm:pt modelId="{F793877B-C564-764B-B4A1-C600DF9691E8}">
      <dgm:prSet/>
      <dgm:spPr/>
      <dgm:t>
        <a:bodyPr/>
        <a:lstStyle/>
        <a:p>
          <a:pPr>
            <a:buNone/>
          </a:pPr>
          <a:r>
            <a:rPr lang="en-US" dirty="0">
              <a:latin typeface="Lato" panose="020F0502020204030203" pitchFamily="34" charset="77"/>
            </a:rPr>
            <a:t>gpt-oss-20b and Llama4 : picked up previous or peak systolic value</a:t>
          </a:r>
        </a:p>
      </dgm:t>
    </dgm:pt>
    <dgm:pt modelId="{00E0CED5-843A-9444-9CCC-C72578D18CD7}" type="parTrans" cxnId="{5B42BB7F-BA76-2049-AB0C-06CA8EEB2B9B}">
      <dgm:prSet/>
      <dgm:spPr/>
      <dgm:t>
        <a:bodyPr/>
        <a:lstStyle/>
        <a:p>
          <a:endParaRPr lang="en-US">
            <a:latin typeface="Lato" panose="020F0502020204030203" pitchFamily="34" charset="77"/>
          </a:endParaRPr>
        </a:p>
      </dgm:t>
    </dgm:pt>
    <dgm:pt modelId="{6FC0D454-E89A-3D4B-B89B-14E30A8FFB5B}" type="sibTrans" cxnId="{5B42BB7F-BA76-2049-AB0C-06CA8EEB2B9B}">
      <dgm:prSet/>
      <dgm:spPr/>
      <dgm:t>
        <a:bodyPr/>
        <a:lstStyle/>
        <a:p>
          <a:endParaRPr lang="en-US">
            <a:latin typeface="Lato" panose="020F0502020204030203" pitchFamily="34" charset="77"/>
          </a:endParaRPr>
        </a:p>
      </dgm:t>
    </dgm:pt>
    <dgm:pt modelId="{2014E04A-EBE7-5A4D-9252-D504DEEE2853}">
      <dgm:prSet/>
      <dgm:spPr/>
      <dgm:t>
        <a:bodyPr/>
        <a:lstStyle/>
        <a:p>
          <a:r>
            <a:rPr lang="en-US">
              <a:latin typeface="Lato" panose="020F0502020204030203" pitchFamily="34" charset="77"/>
            </a:rPr>
            <a:t>Incomplete extraction (Laterality)</a:t>
          </a:r>
        </a:p>
      </dgm:t>
    </dgm:pt>
    <dgm:pt modelId="{04B632E5-DCA5-4D4E-A18F-BA5A02C724A7}" type="parTrans" cxnId="{BB86DD2A-A95F-6E46-96F3-C2DE1FBE4BB3}">
      <dgm:prSet/>
      <dgm:spPr/>
      <dgm:t>
        <a:bodyPr/>
        <a:lstStyle/>
        <a:p>
          <a:endParaRPr lang="en-US">
            <a:latin typeface="Lato" panose="020F0502020204030203" pitchFamily="34" charset="77"/>
          </a:endParaRPr>
        </a:p>
      </dgm:t>
    </dgm:pt>
    <dgm:pt modelId="{7A2A92E5-9934-DB48-BC9B-858F51635FF0}" type="sibTrans" cxnId="{BB86DD2A-A95F-6E46-96F3-C2DE1FBE4BB3}">
      <dgm:prSet/>
      <dgm:spPr/>
      <dgm:t>
        <a:bodyPr/>
        <a:lstStyle/>
        <a:p>
          <a:endParaRPr lang="en-US">
            <a:latin typeface="Lato" panose="020F0502020204030203" pitchFamily="34" charset="77"/>
          </a:endParaRPr>
        </a:p>
      </dgm:t>
    </dgm:pt>
    <dgm:pt modelId="{1E585267-B6BC-9D47-971B-BB769653FC07}">
      <dgm:prSet/>
      <dgm:spPr/>
      <dgm:t>
        <a:bodyPr/>
        <a:lstStyle/>
        <a:p>
          <a:pPr>
            <a:buNone/>
          </a:pPr>
          <a:r>
            <a:rPr lang="en-US" dirty="0">
              <a:latin typeface="Lato" panose="020F0502020204030203" pitchFamily="34" charset="77"/>
            </a:rPr>
            <a:t>Llama4: skipped all or missed a side</a:t>
          </a:r>
        </a:p>
      </dgm:t>
    </dgm:pt>
    <dgm:pt modelId="{0EAE9E7A-EF0C-6142-8BBF-CDB8685A9716}" type="parTrans" cxnId="{5839885A-A7FC-AE49-A816-1F48C2767EBE}">
      <dgm:prSet/>
      <dgm:spPr/>
      <dgm:t>
        <a:bodyPr/>
        <a:lstStyle/>
        <a:p>
          <a:endParaRPr lang="en-US">
            <a:latin typeface="Lato" panose="020F0502020204030203" pitchFamily="34" charset="77"/>
          </a:endParaRPr>
        </a:p>
      </dgm:t>
    </dgm:pt>
    <dgm:pt modelId="{192ED568-8BBD-6E46-AF23-FD663A26BFBA}" type="sibTrans" cxnId="{5839885A-A7FC-AE49-A816-1F48C2767EBE}">
      <dgm:prSet/>
      <dgm:spPr/>
      <dgm:t>
        <a:bodyPr/>
        <a:lstStyle/>
        <a:p>
          <a:endParaRPr lang="en-US">
            <a:latin typeface="Lato" panose="020F0502020204030203" pitchFamily="34" charset="77"/>
          </a:endParaRPr>
        </a:p>
      </dgm:t>
    </dgm:pt>
    <dgm:pt modelId="{64DD80DF-049B-6A41-ABE4-6C87DA261AF7}">
      <dgm:prSet/>
      <dgm:spPr/>
      <dgm:t>
        <a:bodyPr/>
        <a:lstStyle/>
        <a:p>
          <a:r>
            <a:rPr lang="en-US">
              <a:latin typeface="Lato" panose="020F0502020204030203" pitchFamily="34" charset="77"/>
            </a:rPr>
            <a:t>Hallucination</a:t>
          </a:r>
        </a:p>
      </dgm:t>
    </dgm:pt>
    <dgm:pt modelId="{F85B8293-E060-3E4C-8C3E-23BC5E45C8DE}" type="parTrans" cxnId="{1503DC9D-5710-8347-BDF6-D90995B6F3C8}">
      <dgm:prSet/>
      <dgm:spPr/>
      <dgm:t>
        <a:bodyPr/>
        <a:lstStyle/>
        <a:p>
          <a:endParaRPr lang="en-US">
            <a:latin typeface="Lato" panose="020F0502020204030203" pitchFamily="34" charset="77"/>
          </a:endParaRPr>
        </a:p>
      </dgm:t>
    </dgm:pt>
    <dgm:pt modelId="{988D144F-485C-0A42-B952-9EFD74D9156D}" type="sibTrans" cxnId="{1503DC9D-5710-8347-BDF6-D90995B6F3C8}">
      <dgm:prSet/>
      <dgm:spPr/>
      <dgm:t>
        <a:bodyPr/>
        <a:lstStyle/>
        <a:p>
          <a:endParaRPr lang="en-US">
            <a:latin typeface="Lato" panose="020F0502020204030203" pitchFamily="34" charset="77"/>
          </a:endParaRPr>
        </a:p>
      </dgm:t>
    </dgm:pt>
    <dgm:pt modelId="{FB00DE6B-678E-6A41-BC4A-FFC0EE7268D0}">
      <dgm:prSet/>
      <dgm:spPr/>
      <dgm:t>
        <a:bodyPr/>
        <a:lstStyle/>
        <a:p>
          <a:pPr>
            <a:buNone/>
          </a:pPr>
          <a:r>
            <a:rPr lang="en-US" dirty="0">
              <a:latin typeface="Lato" panose="020F0502020204030203" pitchFamily="34" charset="77"/>
            </a:rPr>
            <a:t>Medgemma27b: Fabricated value of 100</a:t>
          </a:r>
        </a:p>
      </dgm:t>
    </dgm:pt>
    <dgm:pt modelId="{023E6517-4DDA-C64A-B842-4416C7C73A37}" type="parTrans" cxnId="{501D440B-3835-204A-9DA6-0218665D7C8B}">
      <dgm:prSet/>
      <dgm:spPr/>
      <dgm:t>
        <a:bodyPr/>
        <a:lstStyle/>
        <a:p>
          <a:endParaRPr lang="en-US">
            <a:latin typeface="Lato" panose="020F0502020204030203" pitchFamily="34" charset="77"/>
          </a:endParaRPr>
        </a:p>
      </dgm:t>
    </dgm:pt>
    <dgm:pt modelId="{C35EAC7D-5F4A-D94D-87F7-AECB6A89B56C}" type="sibTrans" cxnId="{501D440B-3835-204A-9DA6-0218665D7C8B}">
      <dgm:prSet/>
      <dgm:spPr/>
      <dgm:t>
        <a:bodyPr/>
        <a:lstStyle/>
        <a:p>
          <a:endParaRPr lang="en-US">
            <a:latin typeface="Lato" panose="020F0502020204030203" pitchFamily="34" charset="77"/>
          </a:endParaRPr>
        </a:p>
      </dgm:t>
    </dgm:pt>
    <dgm:pt modelId="{88A89230-7C87-8644-8547-AF035DE3119A}">
      <dgm:prSet/>
      <dgm:spPr/>
      <dgm:t>
        <a:bodyPr/>
        <a:lstStyle/>
        <a:p>
          <a:r>
            <a:rPr lang="en-US">
              <a:latin typeface="Lato" panose="020F0502020204030203" pitchFamily="34" charset="77"/>
            </a:rPr>
            <a:t>Isolated extraction error</a:t>
          </a:r>
        </a:p>
      </dgm:t>
    </dgm:pt>
    <dgm:pt modelId="{C3B4A491-20B4-B041-A781-6305E962D465}" type="parTrans" cxnId="{C3836F17-2E29-AF48-BC9C-2880D5EDCB90}">
      <dgm:prSet/>
      <dgm:spPr/>
      <dgm:t>
        <a:bodyPr/>
        <a:lstStyle/>
        <a:p>
          <a:endParaRPr lang="en-US">
            <a:latin typeface="Lato" panose="020F0502020204030203" pitchFamily="34" charset="77"/>
          </a:endParaRPr>
        </a:p>
      </dgm:t>
    </dgm:pt>
    <dgm:pt modelId="{C976C4DB-B6C5-6642-87C7-444D4B365896}" type="sibTrans" cxnId="{C3836F17-2E29-AF48-BC9C-2880D5EDCB90}">
      <dgm:prSet/>
      <dgm:spPr/>
      <dgm:t>
        <a:bodyPr/>
        <a:lstStyle/>
        <a:p>
          <a:endParaRPr lang="en-US">
            <a:latin typeface="Lato" panose="020F0502020204030203" pitchFamily="34" charset="77"/>
          </a:endParaRPr>
        </a:p>
      </dgm:t>
    </dgm:pt>
    <dgm:pt modelId="{3F3C5856-37A1-D442-8E1A-2C58EB9B1E70}">
      <dgm:prSet/>
      <dgm:spPr/>
      <dgm:t>
        <a:bodyPr/>
        <a:lstStyle/>
        <a:p>
          <a:pPr>
            <a:buNone/>
          </a:pPr>
          <a:r>
            <a:rPr lang="en-US" dirty="0">
              <a:latin typeface="Lato" panose="020F0502020204030203" pitchFamily="34" charset="77"/>
            </a:rPr>
            <a:t>gpt-oss-120b missed 3 arteries</a:t>
          </a:r>
        </a:p>
      </dgm:t>
    </dgm:pt>
    <dgm:pt modelId="{9CEAF9B5-7D07-6D49-A65F-072BF1C26E2A}" type="parTrans" cxnId="{6F694DCB-DBD0-4840-88A5-CB1B87909271}">
      <dgm:prSet/>
      <dgm:spPr/>
      <dgm:t>
        <a:bodyPr/>
        <a:lstStyle/>
        <a:p>
          <a:endParaRPr lang="en-US">
            <a:latin typeface="Lato" panose="020F0502020204030203" pitchFamily="34" charset="77"/>
          </a:endParaRPr>
        </a:p>
      </dgm:t>
    </dgm:pt>
    <dgm:pt modelId="{900108DD-BACB-5C40-9ACB-39AD03FFC385}" type="sibTrans" cxnId="{6F694DCB-DBD0-4840-88A5-CB1B87909271}">
      <dgm:prSet/>
      <dgm:spPr/>
      <dgm:t>
        <a:bodyPr/>
        <a:lstStyle/>
        <a:p>
          <a:endParaRPr lang="en-US">
            <a:latin typeface="Lato" panose="020F0502020204030203" pitchFamily="34" charset="77"/>
          </a:endParaRPr>
        </a:p>
      </dgm:t>
    </dgm:pt>
    <dgm:pt modelId="{B8FA27FA-8C4A-8A4C-8213-8F2C232FD23B}" type="pres">
      <dgm:prSet presAssocID="{1EFA83D8-A7DE-9440-B311-6644103E038F}" presName="Name0" presStyleCnt="0">
        <dgm:presLayoutVars>
          <dgm:dir/>
          <dgm:animLvl val="lvl"/>
          <dgm:resizeHandles val="exact"/>
        </dgm:presLayoutVars>
      </dgm:prSet>
      <dgm:spPr/>
    </dgm:pt>
    <dgm:pt modelId="{F2EEE07B-0A03-2344-8AF5-76A2ABE6200C}" type="pres">
      <dgm:prSet presAssocID="{4FDF829F-7DEA-944A-8A8E-7A38E857C942}" presName="linNode" presStyleCnt="0"/>
      <dgm:spPr/>
    </dgm:pt>
    <dgm:pt modelId="{80528A25-E6FB-7D40-9C52-49CC86A65DB6}" type="pres">
      <dgm:prSet presAssocID="{4FDF829F-7DEA-944A-8A8E-7A38E857C942}" presName="parentText" presStyleLbl="node1" presStyleIdx="0" presStyleCnt="4">
        <dgm:presLayoutVars>
          <dgm:chMax val="1"/>
          <dgm:bulletEnabled val="1"/>
        </dgm:presLayoutVars>
      </dgm:prSet>
      <dgm:spPr/>
    </dgm:pt>
    <dgm:pt modelId="{C54D1334-88B3-B145-B495-55C0989F41CD}" type="pres">
      <dgm:prSet presAssocID="{4FDF829F-7DEA-944A-8A8E-7A38E857C942}" presName="descendantText" presStyleLbl="alignAccFollowNode1" presStyleIdx="0" presStyleCnt="4">
        <dgm:presLayoutVars>
          <dgm:bulletEnabled val="1"/>
        </dgm:presLayoutVars>
      </dgm:prSet>
      <dgm:spPr/>
    </dgm:pt>
    <dgm:pt modelId="{9DA33CE6-9FA4-E749-B654-CAEBBF45F96B}" type="pres">
      <dgm:prSet presAssocID="{76F543C1-0216-2040-8C64-574245F438CF}" presName="sp" presStyleCnt="0"/>
      <dgm:spPr/>
    </dgm:pt>
    <dgm:pt modelId="{975EE8A8-C752-CC4D-8B55-A52E3E920CB7}" type="pres">
      <dgm:prSet presAssocID="{2014E04A-EBE7-5A4D-9252-D504DEEE2853}" presName="linNode" presStyleCnt="0"/>
      <dgm:spPr/>
    </dgm:pt>
    <dgm:pt modelId="{473CDDFB-A84A-A142-9D1B-C93017AC6F32}" type="pres">
      <dgm:prSet presAssocID="{2014E04A-EBE7-5A4D-9252-D504DEEE2853}" presName="parentText" presStyleLbl="node1" presStyleIdx="1" presStyleCnt="4">
        <dgm:presLayoutVars>
          <dgm:chMax val="1"/>
          <dgm:bulletEnabled val="1"/>
        </dgm:presLayoutVars>
      </dgm:prSet>
      <dgm:spPr/>
    </dgm:pt>
    <dgm:pt modelId="{FB913109-E017-BC4D-BCE2-80155122F56A}" type="pres">
      <dgm:prSet presAssocID="{2014E04A-EBE7-5A4D-9252-D504DEEE2853}" presName="descendantText" presStyleLbl="alignAccFollowNode1" presStyleIdx="1" presStyleCnt="4">
        <dgm:presLayoutVars>
          <dgm:bulletEnabled val="1"/>
        </dgm:presLayoutVars>
      </dgm:prSet>
      <dgm:spPr/>
    </dgm:pt>
    <dgm:pt modelId="{F38FFC0A-AF21-5C44-B583-701E0A067D13}" type="pres">
      <dgm:prSet presAssocID="{7A2A92E5-9934-DB48-BC9B-858F51635FF0}" presName="sp" presStyleCnt="0"/>
      <dgm:spPr/>
    </dgm:pt>
    <dgm:pt modelId="{78D43ABA-11CD-8A44-9049-CBFF7FD194C0}" type="pres">
      <dgm:prSet presAssocID="{64DD80DF-049B-6A41-ABE4-6C87DA261AF7}" presName="linNode" presStyleCnt="0"/>
      <dgm:spPr/>
    </dgm:pt>
    <dgm:pt modelId="{BA0DB788-51FE-AD43-8F2E-1F2B2ECA1445}" type="pres">
      <dgm:prSet presAssocID="{64DD80DF-049B-6A41-ABE4-6C87DA261AF7}" presName="parentText" presStyleLbl="node1" presStyleIdx="2" presStyleCnt="4">
        <dgm:presLayoutVars>
          <dgm:chMax val="1"/>
          <dgm:bulletEnabled val="1"/>
        </dgm:presLayoutVars>
      </dgm:prSet>
      <dgm:spPr/>
    </dgm:pt>
    <dgm:pt modelId="{735CDB8B-9EE5-5143-8622-FB71D0FEE7B6}" type="pres">
      <dgm:prSet presAssocID="{64DD80DF-049B-6A41-ABE4-6C87DA261AF7}" presName="descendantText" presStyleLbl="alignAccFollowNode1" presStyleIdx="2" presStyleCnt="4">
        <dgm:presLayoutVars>
          <dgm:bulletEnabled val="1"/>
        </dgm:presLayoutVars>
      </dgm:prSet>
      <dgm:spPr/>
    </dgm:pt>
    <dgm:pt modelId="{A8804EA0-DAFC-4B4F-BA08-8818AE537F1C}" type="pres">
      <dgm:prSet presAssocID="{988D144F-485C-0A42-B952-9EFD74D9156D}" presName="sp" presStyleCnt="0"/>
      <dgm:spPr/>
    </dgm:pt>
    <dgm:pt modelId="{388B839E-1EA2-F64A-A8B0-0A7DA9B1E6F0}" type="pres">
      <dgm:prSet presAssocID="{88A89230-7C87-8644-8547-AF035DE3119A}" presName="linNode" presStyleCnt="0"/>
      <dgm:spPr/>
    </dgm:pt>
    <dgm:pt modelId="{08F83A46-610A-AA4B-8D3E-B38AE7EEC853}" type="pres">
      <dgm:prSet presAssocID="{88A89230-7C87-8644-8547-AF035DE3119A}" presName="parentText" presStyleLbl="node1" presStyleIdx="3" presStyleCnt="4">
        <dgm:presLayoutVars>
          <dgm:chMax val="1"/>
          <dgm:bulletEnabled val="1"/>
        </dgm:presLayoutVars>
      </dgm:prSet>
      <dgm:spPr/>
    </dgm:pt>
    <dgm:pt modelId="{5B095C24-DCD3-EF44-8E83-7E332AE27BDD}" type="pres">
      <dgm:prSet presAssocID="{88A89230-7C87-8644-8547-AF035DE3119A}" presName="descendantText" presStyleLbl="alignAccFollowNode1" presStyleIdx="3" presStyleCnt="4">
        <dgm:presLayoutVars>
          <dgm:bulletEnabled val="1"/>
        </dgm:presLayoutVars>
      </dgm:prSet>
      <dgm:spPr/>
    </dgm:pt>
  </dgm:ptLst>
  <dgm:cxnLst>
    <dgm:cxn modelId="{501D440B-3835-204A-9DA6-0218665D7C8B}" srcId="{64DD80DF-049B-6A41-ABE4-6C87DA261AF7}" destId="{FB00DE6B-678E-6A41-BC4A-FFC0EE7268D0}" srcOrd="0" destOrd="0" parTransId="{023E6517-4DDA-C64A-B842-4416C7C73A37}" sibTransId="{C35EAC7D-5F4A-D94D-87F7-AECB6A89B56C}"/>
    <dgm:cxn modelId="{C3836F17-2E29-AF48-BC9C-2880D5EDCB90}" srcId="{1EFA83D8-A7DE-9440-B311-6644103E038F}" destId="{88A89230-7C87-8644-8547-AF035DE3119A}" srcOrd="3" destOrd="0" parTransId="{C3B4A491-20B4-B041-A781-6305E962D465}" sibTransId="{C976C4DB-B6C5-6642-87C7-444D4B365896}"/>
    <dgm:cxn modelId="{BB86DD2A-A95F-6E46-96F3-C2DE1FBE4BB3}" srcId="{1EFA83D8-A7DE-9440-B311-6644103E038F}" destId="{2014E04A-EBE7-5A4D-9252-D504DEEE2853}" srcOrd="1" destOrd="0" parTransId="{04B632E5-DCA5-4D4E-A18F-BA5A02C724A7}" sibTransId="{7A2A92E5-9934-DB48-BC9B-858F51635FF0}"/>
    <dgm:cxn modelId="{323F8348-FDA2-354A-B91E-FF7FA10D1F97}" type="presOf" srcId="{FB00DE6B-678E-6A41-BC4A-FFC0EE7268D0}" destId="{735CDB8B-9EE5-5143-8622-FB71D0FEE7B6}" srcOrd="0" destOrd="0" presId="urn:microsoft.com/office/officeart/2005/8/layout/vList5"/>
    <dgm:cxn modelId="{26644F54-95C9-FB4F-B898-2447D80FEB55}" type="presOf" srcId="{1EFA83D8-A7DE-9440-B311-6644103E038F}" destId="{B8FA27FA-8C4A-8A4C-8213-8F2C232FD23B}" srcOrd="0" destOrd="0" presId="urn:microsoft.com/office/officeart/2005/8/layout/vList5"/>
    <dgm:cxn modelId="{127F2A56-3275-2142-998C-B329B927E394}" type="presOf" srcId="{F793877B-C564-764B-B4A1-C600DF9691E8}" destId="{C54D1334-88B3-B145-B495-55C0989F41CD}" srcOrd="0" destOrd="0" presId="urn:microsoft.com/office/officeart/2005/8/layout/vList5"/>
    <dgm:cxn modelId="{5839885A-A7FC-AE49-A816-1F48C2767EBE}" srcId="{2014E04A-EBE7-5A4D-9252-D504DEEE2853}" destId="{1E585267-B6BC-9D47-971B-BB769653FC07}" srcOrd="0" destOrd="0" parTransId="{0EAE9E7A-EF0C-6142-8BBF-CDB8685A9716}" sibTransId="{192ED568-8BBD-6E46-AF23-FD663A26BFBA}"/>
    <dgm:cxn modelId="{AAE8957D-1298-5B46-96AC-8437CF510B9B}" type="presOf" srcId="{2014E04A-EBE7-5A4D-9252-D504DEEE2853}" destId="{473CDDFB-A84A-A142-9D1B-C93017AC6F32}" srcOrd="0" destOrd="0" presId="urn:microsoft.com/office/officeart/2005/8/layout/vList5"/>
    <dgm:cxn modelId="{5B42BB7F-BA76-2049-AB0C-06CA8EEB2B9B}" srcId="{4FDF829F-7DEA-944A-8A8E-7A38E857C942}" destId="{F793877B-C564-764B-B4A1-C600DF9691E8}" srcOrd="0" destOrd="0" parTransId="{00E0CED5-843A-9444-9CCC-C72578D18CD7}" sibTransId="{6FC0D454-E89A-3D4B-B89B-14E30A8FFB5B}"/>
    <dgm:cxn modelId="{4FE3F783-37B1-094C-844C-F3AE047F9441}" type="presOf" srcId="{4FDF829F-7DEA-944A-8A8E-7A38E857C942}" destId="{80528A25-E6FB-7D40-9C52-49CC86A65DB6}" srcOrd="0" destOrd="0" presId="urn:microsoft.com/office/officeart/2005/8/layout/vList5"/>
    <dgm:cxn modelId="{1DEA998C-8E12-FE47-BE23-41900C0E3D2A}" type="presOf" srcId="{88A89230-7C87-8644-8547-AF035DE3119A}" destId="{08F83A46-610A-AA4B-8D3E-B38AE7EEC853}" srcOrd="0" destOrd="0" presId="urn:microsoft.com/office/officeart/2005/8/layout/vList5"/>
    <dgm:cxn modelId="{BB535199-C548-094A-B76F-A2507DBEA28B}" type="presOf" srcId="{1E585267-B6BC-9D47-971B-BB769653FC07}" destId="{FB913109-E017-BC4D-BCE2-80155122F56A}" srcOrd="0" destOrd="0" presId="urn:microsoft.com/office/officeart/2005/8/layout/vList5"/>
    <dgm:cxn modelId="{1503DC9D-5710-8347-BDF6-D90995B6F3C8}" srcId="{1EFA83D8-A7DE-9440-B311-6644103E038F}" destId="{64DD80DF-049B-6A41-ABE4-6C87DA261AF7}" srcOrd="2" destOrd="0" parTransId="{F85B8293-E060-3E4C-8C3E-23BC5E45C8DE}" sibTransId="{988D144F-485C-0A42-B952-9EFD74D9156D}"/>
    <dgm:cxn modelId="{2B7D08AA-9380-B94E-AAC8-4D90EC38A954}" type="presOf" srcId="{3F3C5856-37A1-D442-8E1A-2C58EB9B1E70}" destId="{5B095C24-DCD3-EF44-8E83-7E332AE27BDD}" srcOrd="0" destOrd="0" presId="urn:microsoft.com/office/officeart/2005/8/layout/vList5"/>
    <dgm:cxn modelId="{73CD1DCB-8183-E945-9B61-B94EA382D5F2}" srcId="{1EFA83D8-A7DE-9440-B311-6644103E038F}" destId="{4FDF829F-7DEA-944A-8A8E-7A38E857C942}" srcOrd="0" destOrd="0" parTransId="{B369EA21-E757-264E-A3DC-84FB66B18B88}" sibTransId="{76F543C1-0216-2040-8C64-574245F438CF}"/>
    <dgm:cxn modelId="{6F694DCB-DBD0-4840-88A5-CB1B87909271}" srcId="{88A89230-7C87-8644-8547-AF035DE3119A}" destId="{3F3C5856-37A1-D442-8E1A-2C58EB9B1E70}" srcOrd="0" destOrd="0" parTransId="{9CEAF9B5-7D07-6D49-A65F-072BF1C26E2A}" sibTransId="{900108DD-BACB-5C40-9ACB-39AD03FFC385}"/>
    <dgm:cxn modelId="{C30BEDDC-6A05-E14E-9F96-7C10ED7B0C2D}" type="presOf" srcId="{64DD80DF-049B-6A41-ABE4-6C87DA261AF7}" destId="{BA0DB788-51FE-AD43-8F2E-1F2B2ECA1445}" srcOrd="0" destOrd="0" presId="urn:microsoft.com/office/officeart/2005/8/layout/vList5"/>
    <dgm:cxn modelId="{B3793B77-1AAB-D747-B6C7-2F93FA4A3644}" type="presParOf" srcId="{B8FA27FA-8C4A-8A4C-8213-8F2C232FD23B}" destId="{F2EEE07B-0A03-2344-8AF5-76A2ABE6200C}" srcOrd="0" destOrd="0" presId="urn:microsoft.com/office/officeart/2005/8/layout/vList5"/>
    <dgm:cxn modelId="{202C4306-2EE8-594D-81A6-DEEFE00DEF5F}" type="presParOf" srcId="{F2EEE07B-0A03-2344-8AF5-76A2ABE6200C}" destId="{80528A25-E6FB-7D40-9C52-49CC86A65DB6}" srcOrd="0" destOrd="0" presId="urn:microsoft.com/office/officeart/2005/8/layout/vList5"/>
    <dgm:cxn modelId="{29CB86FE-C8D8-5440-B8D2-99BA11A43A1B}" type="presParOf" srcId="{F2EEE07B-0A03-2344-8AF5-76A2ABE6200C}" destId="{C54D1334-88B3-B145-B495-55C0989F41CD}" srcOrd="1" destOrd="0" presId="urn:microsoft.com/office/officeart/2005/8/layout/vList5"/>
    <dgm:cxn modelId="{2DA2F76F-4924-CD47-BB6F-A42B600D6208}" type="presParOf" srcId="{B8FA27FA-8C4A-8A4C-8213-8F2C232FD23B}" destId="{9DA33CE6-9FA4-E749-B654-CAEBBF45F96B}" srcOrd="1" destOrd="0" presId="urn:microsoft.com/office/officeart/2005/8/layout/vList5"/>
    <dgm:cxn modelId="{ACBDF6B5-56F1-2A4E-9DFB-B8B9DDF73AA5}" type="presParOf" srcId="{B8FA27FA-8C4A-8A4C-8213-8F2C232FD23B}" destId="{975EE8A8-C752-CC4D-8B55-A52E3E920CB7}" srcOrd="2" destOrd="0" presId="urn:microsoft.com/office/officeart/2005/8/layout/vList5"/>
    <dgm:cxn modelId="{2F05170F-6465-C749-AEED-3E274587E535}" type="presParOf" srcId="{975EE8A8-C752-CC4D-8B55-A52E3E920CB7}" destId="{473CDDFB-A84A-A142-9D1B-C93017AC6F32}" srcOrd="0" destOrd="0" presId="urn:microsoft.com/office/officeart/2005/8/layout/vList5"/>
    <dgm:cxn modelId="{E6EFAD2D-5F43-1949-B6C2-1D10995EA1F4}" type="presParOf" srcId="{975EE8A8-C752-CC4D-8B55-A52E3E920CB7}" destId="{FB913109-E017-BC4D-BCE2-80155122F56A}" srcOrd="1" destOrd="0" presId="urn:microsoft.com/office/officeart/2005/8/layout/vList5"/>
    <dgm:cxn modelId="{23C14FC7-BCAD-8B48-AB3A-D6A93A0555FE}" type="presParOf" srcId="{B8FA27FA-8C4A-8A4C-8213-8F2C232FD23B}" destId="{F38FFC0A-AF21-5C44-B583-701E0A067D13}" srcOrd="3" destOrd="0" presId="urn:microsoft.com/office/officeart/2005/8/layout/vList5"/>
    <dgm:cxn modelId="{EDADA560-6DB4-5545-B756-BBE809A53021}" type="presParOf" srcId="{B8FA27FA-8C4A-8A4C-8213-8F2C232FD23B}" destId="{78D43ABA-11CD-8A44-9049-CBFF7FD194C0}" srcOrd="4" destOrd="0" presId="urn:microsoft.com/office/officeart/2005/8/layout/vList5"/>
    <dgm:cxn modelId="{CAD37E37-828A-D548-BC6B-25D3FACEDE55}" type="presParOf" srcId="{78D43ABA-11CD-8A44-9049-CBFF7FD194C0}" destId="{BA0DB788-51FE-AD43-8F2E-1F2B2ECA1445}" srcOrd="0" destOrd="0" presId="urn:microsoft.com/office/officeart/2005/8/layout/vList5"/>
    <dgm:cxn modelId="{4160F5AF-ED91-C945-ABA0-F93E96BC91D8}" type="presParOf" srcId="{78D43ABA-11CD-8A44-9049-CBFF7FD194C0}" destId="{735CDB8B-9EE5-5143-8622-FB71D0FEE7B6}" srcOrd="1" destOrd="0" presId="urn:microsoft.com/office/officeart/2005/8/layout/vList5"/>
    <dgm:cxn modelId="{D9C3C383-C03E-2C43-A11D-907B1FA93362}" type="presParOf" srcId="{B8FA27FA-8C4A-8A4C-8213-8F2C232FD23B}" destId="{A8804EA0-DAFC-4B4F-BA08-8818AE537F1C}" srcOrd="5" destOrd="0" presId="urn:microsoft.com/office/officeart/2005/8/layout/vList5"/>
    <dgm:cxn modelId="{B974FAD4-36AB-C24C-B97F-1855C4F3A836}" type="presParOf" srcId="{B8FA27FA-8C4A-8A4C-8213-8F2C232FD23B}" destId="{388B839E-1EA2-F64A-A8B0-0A7DA9B1E6F0}" srcOrd="6" destOrd="0" presId="urn:microsoft.com/office/officeart/2005/8/layout/vList5"/>
    <dgm:cxn modelId="{C8FE0BB6-FBDD-0F47-8288-F9258A39E2BC}" type="presParOf" srcId="{388B839E-1EA2-F64A-A8B0-0A7DA9B1E6F0}" destId="{08F83A46-610A-AA4B-8D3E-B38AE7EEC853}" srcOrd="0" destOrd="0" presId="urn:microsoft.com/office/officeart/2005/8/layout/vList5"/>
    <dgm:cxn modelId="{D0F550B9-0F72-9947-AFB7-1DF9D76C45FD}" type="presParOf" srcId="{388B839E-1EA2-F64A-A8B0-0A7DA9B1E6F0}" destId="{5B095C24-DCD3-EF44-8E83-7E332AE27BDD}"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4D1334-88B3-B145-B495-55C0989F41CD}">
      <dsp:nvSpPr>
        <dsp:cNvPr id="0" name=""/>
        <dsp:cNvSpPr/>
      </dsp:nvSpPr>
      <dsp:spPr>
        <a:xfrm rot="5400000">
          <a:off x="3492693" y="-1350798"/>
          <a:ext cx="746414" cy="363849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None/>
          </a:pPr>
          <a:r>
            <a:rPr lang="en-US" sz="1700" kern="1200" dirty="0">
              <a:latin typeface="Lato" panose="020F0502020204030203" pitchFamily="34" charset="77"/>
            </a:rPr>
            <a:t>gpt-oss-20b and Llama4 : picked up previous or peak systolic value</a:t>
          </a:r>
        </a:p>
      </dsp:txBody>
      <dsp:txXfrm rot="-5400000">
        <a:off x="2046654" y="131678"/>
        <a:ext cx="3602057" cy="673540"/>
      </dsp:txXfrm>
    </dsp:sp>
    <dsp:sp modelId="{80528A25-E6FB-7D40-9C52-49CC86A65DB6}">
      <dsp:nvSpPr>
        <dsp:cNvPr id="0" name=""/>
        <dsp:cNvSpPr/>
      </dsp:nvSpPr>
      <dsp:spPr>
        <a:xfrm>
          <a:off x="0" y="1939"/>
          <a:ext cx="2046653" cy="93301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Lato" panose="020F0502020204030203" pitchFamily="34" charset="77"/>
            </a:rPr>
            <a:t>Temporal value confusion</a:t>
          </a:r>
        </a:p>
      </dsp:txBody>
      <dsp:txXfrm>
        <a:off x="45546" y="47485"/>
        <a:ext cx="1955561" cy="841926"/>
      </dsp:txXfrm>
    </dsp:sp>
    <dsp:sp modelId="{FB913109-E017-BC4D-BCE2-80155122F56A}">
      <dsp:nvSpPr>
        <dsp:cNvPr id="0" name=""/>
        <dsp:cNvSpPr/>
      </dsp:nvSpPr>
      <dsp:spPr>
        <a:xfrm rot="5400000">
          <a:off x="3492693" y="-371129"/>
          <a:ext cx="746414" cy="363849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None/>
          </a:pPr>
          <a:r>
            <a:rPr lang="en-US" sz="1700" kern="1200" dirty="0">
              <a:latin typeface="Lato" panose="020F0502020204030203" pitchFamily="34" charset="77"/>
            </a:rPr>
            <a:t>Llama4: skipped all or missed a side</a:t>
          </a:r>
        </a:p>
      </dsp:txBody>
      <dsp:txXfrm rot="-5400000">
        <a:off x="2046654" y="1111347"/>
        <a:ext cx="3602057" cy="673540"/>
      </dsp:txXfrm>
    </dsp:sp>
    <dsp:sp modelId="{473CDDFB-A84A-A142-9D1B-C93017AC6F32}">
      <dsp:nvSpPr>
        <dsp:cNvPr id="0" name=""/>
        <dsp:cNvSpPr/>
      </dsp:nvSpPr>
      <dsp:spPr>
        <a:xfrm>
          <a:off x="0" y="981609"/>
          <a:ext cx="2046653" cy="93301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a:latin typeface="Lato" panose="020F0502020204030203" pitchFamily="34" charset="77"/>
            </a:rPr>
            <a:t>Incomplete extraction (Laterality)</a:t>
          </a:r>
        </a:p>
      </dsp:txBody>
      <dsp:txXfrm>
        <a:off x="45546" y="1027155"/>
        <a:ext cx="1955561" cy="841926"/>
      </dsp:txXfrm>
    </dsp:sp>
    <dsp:sp modelId="{735CDB8B-9EE5-5143-8622-FB71D0FEE7B6}">
      <dsp:nvSpPr>
        <dsp:cNvPr id="0" name=""/>
        <dsp:cNvSpPr/>
      </dsp:nvSpPr>
      <dsp:spPr>
        <a:xfrm rot="5400000">
          <a:off x="3492693" y="608540"/>
          <a:ext cx="746414" cy="363849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None/>
          </a:pPr>
          <a:r>
            <a:rPr lang="en-US" sz="1700" kern="1200" dirty="0">
              <a:latin typeface="Lato" panose="020F0502020204030203" pitchFamily="34" charset="77"/>
            </a:rPr>
            <a:t>Medgemma27b: Fabricated value of 100</a:t>
          </a:r>
        </a:p>
      </dsp:txBody>
      <dsp:txXfrm rot="-5400000">
        <a:off x="2046654" y="2091017"/>
        <a:ext cx="3602057" cy="673540"/>
      </dsp:txXfrm>
    </dsp:sp>
    <dsp:sp modelId="{BA0DB788-51FE-AD43-8F2E-1F2B2ECA1445}">
      <dsp:nvSpPr>
        <dsp:cNvPr id="0" name=""/>
        <dsp:cNvSpPr/>
      </dsp:nvSpPr>
      <dsp:spPr>
        <a:xfrm>
          <a:off x="0" y="1961278"/>
          <a:ext cx="2046653" cy="93301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a:latin typeface="Lato" panose="020F0502020204030203" pitchFamily="34" charset="77"/>
            </a:rPr>
            <a:t>Hallucination</a:t>
          </a:r>
        </a:p>
      </dsp:txBody>
      <dsp:txXfrm>
        <a:off x="45546" y="2006824"/>
        <a:ext cx="1955561" cy="841926"/>
      </dsp:txXfrm>
    </dsp:sp>
    <dsp:sp modelId="{5B095C24-DCD3-EF44-8E83-7E332AE27BDD}">
      <dsp:nvSpPr>
        <dsp:cNvPr id="0" name=""/>
        <dsp:cNvSpPr/>
      </dsp:nvSpPr>
      <dsp:spPr>
        <a:xfrm rot="5400000">
          <a:off x="3492693" y="1588209"/>
          <a:ext cx="746414" cy="363849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None/>
          </a:pPr>
          <a:r>
            <a:rPr lang="en-US" sz="1700" kern="1200" dirty="0">
              <a:latin typeface="Lato" panose="020F0502020204030203" pitchFamily="34" charset="77"/>
            </a:rPr>
            <a:t>gpt-oss-120b missed 3 arteries</a:t>
          </a:r>
        </a:p>
      </dsp:txBody>
      <dsp:txXfrm rot="-5400000">
        <a:off x="2046654" y="3070686"/>
        <a:ext cx="3602057" cy="673540"/>
      </dsp:txXfrm>
    </dsp:sp>
    <dsp:sp modelId="{08F83A46-610A-AA4B-8D3E-B38AE7EEC853}">
      <dsp:nvSpPr>
        <dsp:cNvPr id="0" name=""/>
        <dsp:cNvSpPr/>
      </dsp:nvSpPr>
      <dsp:spPr>
        <a:xfrm>
          <a:off x="0" y="2940947"/>
          <a:ext cx="2046653" cy="93301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a:latin typeface="Lato" panose="020F0502020204030203" pitchFamily="34" charset="77"/>
            </a:rPr>
            <a:t>Isolated extraction error</a:t>
          </a:r>
        </a:p>
      </dsp:txBody>
      <dsp:txXfrm>
        <a:off x="45546" y="2986493"/>
        <a:ext cx="1955561" cy="841926"/>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A61FC5-22C8-4AF2-8D3D-96E5BFF3EEB8}" type="datetimeFigureOut">
              <a:rPr lang="en-US" smtClean="0"/>
              <a:t>6/3/2026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99B1EE-6713-4794-8646-DCCA72E816D9}" type="slidenum">
              <a:rPr lang="en-US" smtClean="0"/>
              <a:t>‹#›</a:t>
            </a:fld>
            <a:endParaRPr lang="en-US"/>
          </a:p>
        </p:txBody>
      </p:sp>
    </p:spTree>
    <p:extLst>
      <p:ext uri="{BB962C8B-B14F-4D97-AF65-F5344CB8AC3E}">
        <p14:creationId xmlns:p14="http://schemas.microsoft.com/office/powerpoint/2010/main" val="572661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99B1EE-6713-4794-8646-DCCA72E816D9}" type="slidenum">
              <a:rPr lang="en-US" smtClean="0"/>
              <a:t>2</a:t>
            </a:fld>
            <a:endParaRPr lang="en-US"/>
          </a:p>
        </p:txBody>
      </p:sp>
    </p:spTree>
    <p:extLst>
      <p:ext uri="{BB962C8B-B14F-4D97-AF65-F5344CB8AC3E}">
        <p14:creationId xmlns:p14="http://schemas.microsoft.com/office/powerpoint/2010/main" val="2504631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99B1EE-6713-4794-8646-DCCA72E816D9}" type="slidenum">
              <a:rPr lang="en-US" smtClean="0"/>
              <a:t>15</a:t>
            </a:fld>
            <a:endParaRPr lang="en-US"/>
          </a:p>
        </p:txBody>
      </p:sp>
    </p:spTree>
    <p:extLst>
      <p:ext uri="{BB962C8B-B14F-4D97-AF65-F5344CB8AC3E}">
        <p14:creationId xmlns:p14="http://schemas.microsoft.com/office/powerpoint/2010/main" val="996080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99B1EE-6713-4794-8646-DCCA72E816D9}" type="slidenum">
              <a:rPr lang="en-US" smtClean="0"/>
              <a:t>16</a:t>
            </a:fld>
            <a:endParaRPr lang="en-US"/>
          </a:p>
        </p:txBody>
      </p:sp>
    </p:spTree>
    <p:extLst>
      <p:ext uri="{BB962C8B-B14F-4D97-AF65-F5344CB8AC3E}">
        <p14:creationId xmlns:p14="http://schemas.microsoft.com/office/powerpoint/2010/main" val="3583939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1799B1EE-6713-4794-8646-DCCA72E816D9}" type="slidenum">
              <a:rPr lang="en-US" smtClean="0"/>
              <a:t>17</a:t>
            </a:fld>
            <a:endParaRPr lang="en-US"/>
          </a:p>
        </p:txBody>
      </p:sp>
    </p:spTree>
    <p:extLst>
      <p:ext uri="{BB962C8B-B14F-4D97-AF65-F5344CB8AC3E}">
        <p14:creationId xmlns:p14="http://schemas.microsoft.com/office/powerpoint/2010/main" val="756397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99B1EE-6713-4794-8646-DCCA72E816D9}" type="slidenum">
              <a:rPr lang="en-US" smtClean="0"/>
              <a:t>18</a:t>
            </a:fld>
            <a:endParaRPr lang="en-US"/>
          </a:p>
        </p:txBody>
      </p:sp>
    </p:spTree>
    <p:extLst>
      <p:ext uri="{BB962C8B-B14F-4D97-AF65-F5344CB8AC3E}">
        <p14:creationId xmlns:p14="http://schemas.microsoft.com/office/powerpoint/2010/main" val="10344367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99B1EE-6713-4794-8646-DCCA72E816D9}" type="slidenum">
              <a:rPr lang="en-US" smtClean="0"/>
              <a:t>19</a:t>
            </a:fld>
            <a:endParaRPr lang="en-US"/>
          </a:p>
        </p:txBody>
      </p:sp>
    </p:spTree>
    <p:extLst>
      <p:ext uri="{BB962C8B-B14F-4D97-AF65-F5344CB8AC3E}">
        <p14:creationId xmlns:p14="http://schemas.microsoft.com/office/powerpoint/2010/main" val="26945307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99B1EE-6713-4794-8646-DCCA72E816D9}" type="slidenum">
              <a:rPr lang="en-US" smtClean="0"/>
              <a:t>20</a:t>
            </a:fld>
            <a:endParaRPr lang="en-US"/>
          </a:p>
        </p:txBody>
      </p:sp>
    </p:spTree>
    <p:extLst>
      <p:ext uri="{BB962C8B-B14F-4D97-AF65-F5344CB8AC3E}">
        <p14:creationId xmlns:p14="http://schemas.microsoft.com/office/powerpoint/2010/main" val="32913077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99B1EE-6713-4794-8646-DCCA72E816D9}" type="slidenum">
              <a:rPr lang="en-US" smtClean="0"/>
              <a:t>21</a:t>
            </a:fld>
            <a:endParaRPr lang="en-US"/>
          </a:p>
        </p:txBody>
      </p:sp>
    </p:spTree>
    <p:extLst>
      <p:ext uri="{BB962C8B-B14F-4D97-AF65-F5344CB8AC3E}">
        <p14:creationId xmlns:p14="http://schemas.microsoft.com/office/powerpoint/2010/main" val="1193618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have no relevant financial relationships to disclose.</a:t>
            </a:r>
          </a:p>
        </p:txBody>
      </p:sp>
      <p:sp>
        <p:nvSpPr>
          <p:cNvPr id="4" name="Slide Number Placeholder 3"/>
          <p:cNvSpPr>
            <a:spLocks noGrp="1"/>
          </p:cNvSpPr>
          <p:nvPr>
            <p:ph type="sldNum" sz="quarter" idx="5"/>
          </p:nvPr>
        </p:nvSpPr>
        <p:spPr/>
        <p:txBody>
          <a:bodyPr/>
          <a:lstStyle/>
          <a:p>
            <a:fld id="{1799B1EE-6713-4794-8646-DCCA72E816D9}" type="slidenum">
              <a:rPr lang="en-US" smtClean="0"/>
              <a:t>3</a:t>
            </a:fld>
            <a:endParaRPr lang="en-US"/>
          </a:p>
        </p:txBody>
      </p:sp>
    </p:spTree>
    <p:extLst>
      <p:ext uri="{BB962C8B-B14F-4D97-AF65-F5344CB8AC3E}">
        <p14:creationId xmlns:p14="http://schemas.microsoft.com/office/powerpoint/2010/main" val="2279329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99B1EE-6713-4794-8646-DCCA72E816D9}" type="slidenum">
              <a:rPr lang="en-US" smtClean="0"/>
              <a:t>4</a:t>
            </a:fld>
            <a:endParaRPr lang="en-US"/>
          </a:p>
        </p:txBody>
      </p:sp>
    </p:spTree>
    <p:extLst>
      <p:ext uri="{BB962C8B-B14F-4D97-AF65-F5344CB8AC3E}">
        <p14:creationId xmlns:p14="http://schemas.microsoft.com/office/powerpoint/2010/main" val="2659598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99B1EE-6713-4794-8646-DCCA72E816D9}" type="slidenum">
              <a:rPr lang="en-US" smtClean="0"/>
              <a:t>5</a:t>
            </a:fld>
            <a:endParaRPr lang="en-US"/>
          </a:p>
        </p:txBody>
      </p:sp>
    </p:spTree>
    <p:extLst>
      <p:ext uri="{BB962C8B-B14F-4D97-AF65-F5344CB8AC3E}">
        <p14:creationId xmlns:p14="http://schemas.microsoft.com/office/powerpoint/2010/main" val="40151529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99B1EE-6713-4794-8646-DCCA72E816D9}" type="slidenum">
              <a:rPr lang="en-US" smtClean="0"/>
              <a:t>6</a:t>
            </a:fld>
            <a:endParaRPr lang="en-US"/>
          </a:p>
        </p:txBody>
      </p:sp>
    </p:spTree>
    <p:extLst>
      <p:ext uri="{BB962C8B-B14F-4D97-AF65-F5344CB8AC3E}">
        <p14:creationId xmlns:p14="http://schemas.microsoft.com/office/powerpoint/2010/main" val="1730728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99B1EE-6713-4794-8646-DCCA72E816D9}" type="slidenum">
              <a:rPr lang="en-US" smtClean="0"/>
              <a:t>7</a:t>
            </a:fld>
            <a:endParaRPr lang="en-US"/>
          </a:p>
        </p:txBody>
      </p:sp>
    </p:spTree>
    <p:extLst>
      <p:ext uri="{BB962C8B-B14F-4D97-AF65-F5344CB8AC3E}">
        <p14:creationId xmlns:p14="http://schemas.microsoft.com/office/powerpoint/2010/main" val="13606476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99B1EE-6713-4794-8646-DCCA72E816D9}" type="slidenum">
              <a:rPr lang="en-US" smtClean="0"/>
              <a:t>8</a:t>
            </a:fld>
            <a:endParaRPr lang="en-US"/>
          </a:p>
        </p:txBody>
      </p:sp>
    </p:spTree>
    <p:extLst>
      <p:ext uri="{BB962C8B-B14F-4D97-AF65-F5344CB8AC3E}">
        <p14:creationId xmlns:p14="http://schemas.microsoft.com/office/powerpoint/2010/main" val="30708612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99B1EE-6713-4794-8646-DCCA72E816D9}" type="slidenum">
              <a:rPr lang="en-US" smtClean="0"/>
              <a:t>9</a:t>
            </a:fld>
            <a:endParaRPr lang="en-US"/>
          </a:p>
        </p:txBody>
      </p:sp>
    </p:spTree>
    <p:extLst>
      <p:ext uri="{BB962C8B-B14F-4D97-AF65-F5344CB8AC3E}">
        <p14:creationId xmlns:p14="http://schemas.microsoft.com/office/powerpoint/2010/main" val="17566942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99B1EE-6713-4794-8646-DCCA72E816D9}" type="slidenum">
              <a:rPr lang="en-US" smtClean="0"/>
              <a:t>14</a:t>
            </a:fld>
            <a:endParaRPr lang="en-US"/>
          </a:p>
        </p:txBody>
      </p:sp>
    </p:spTree>
    <p:extLst>
      <p:ext uri="{BB962C8B-B14F-4D97-AF65-F5344CB8AC3E}">
        <p14:creationId xmlns:p14="http://schemas.microsoft.com/office/powerpoint/2010/main" val="28786852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CA5D3E27-07BB-AD75-A97E-ADE9D47C1AFD}"/>
              </a:ext>
            </a:extLst>
          </p:cNvPr>
          <p:cNvSpPr>
            <a:spLocks noGrp="1"/>
          </p:cNvSpPr>
          <p:nvPr>
            <p:ph idx="4294967295"/>
          </p:nvPr>
        </p:nvSpPr>
        <p:spPr>
          <a:xfrm>
            <a:off x="838200" y="1393372"/>
            <a:ext cx="10515600" cy="4682216"/>
          </a:xfrm>
          <a:prstGeom prst="rect">
            <a:avLst/>
          </a:prstGeom>
        </p:spPr>
        <p:txBody>
          <a:bodyPr/>
          <a:lstStyle/>
          <a:p>
            <a:endParaRPr lang="en-US"/>
          </a:p>
        </p:txBody>
      </p:sp>
      <p:sp>
        <p:nvSpPr>
          <p:cNvPr id="3" name="Title 1">
            <a:extLst>
              <a:ext uri="{FF2B5EF4-FFF2-40B4-BE49-F238E27FC236}">
                <a16:creationId xmlns:a16="http://schemas.microsoft.com/office/drawing/2014/main" id="{0093425C-68AF-AA1E-CEA2-F998546FFE85}"/>
              </a:ext>
            </a:extLst>
          </p:cNvPr>
          <p:cNvSpPr>
            <a:spLocks noGrp="1"/>
          </p:cNvSpPr>
          <p:nvPr>
            <p:ph type="title" idx="4294967295"/>
          </p:nvPr>
        </p:nvSpPr>
        <p:spPr>
          <a:xfrm>
            <a:off x="838200" y="265210"/>
            <a:ext cx="7826829" cy="805462"/>
          </a:xfrm>
          <a:prstGeom prst="rect">
            <a:avLst/>
          </a:prstGeom>
        </p:spPr>
        <p:txBody>
          <a:bodyPr/>
          <a:lstStyle/>
          <a:p>
            <a:endParaRPr lang="en-US"/>
          </a:p>
        </p:txBody>
      </p:sp>
    </p:spTree>
    <p:extLst>
      <p:ext uri="{BB962C8B-B14F-4D97-AF65-F5344CB8AC3E}">
        <p14:creationId xmlns:p14="http://schemas.microsoft.com/office/powerpoint/2010/main" val="2764062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75EA2-1F28-BCEF-855E-09A131292C78}"/>
              </a:ext>
            </a:extLst>
          </p:cNvPr>
          <p:cNvSpPr>
            <a:spLocks noGrp="1"/>
          </p:cNvSpPr>
          <p:nvPr>
            <p:ph type="title" idx="4294967295"/>
          </p:nvPr>
        </p:nvSpPr>
        <p:spPr>
          <a:xfrm>
            <a:off x="838200" y="265210"/>
            <a:ext cx="7826829" cy="805462"/>
          </a:xfrm>
          <a:prstGeom prst="rect">
            <a:avLst/>
          </a:prstGeom>
        </p:spPr>
        <p:txBody>
          <a:bodyPr/>
          <a:lstStyle/>
          <a:p>
            <a:endParaRPr lang="en-US"/>
          </a:p>
        </p:txBody>
      </p:sp>
      <p:sp>
        <p:nvSpPr>
          <p:cNvPr id="4" name="Content Placeholder 2">
            <a:extLst>
              <a:ext uri="{FF2B5EF4-FFF2-40B4-BE49-F238E27FC236}">
                <a16:creationId xmlns:a16="http://schemas.microsoft.com/office/drawing/2014/main" id="{69888956-9906-A213-843C-B3D563657D91}"/>
              </a:ext>
            </a:extLst>
          </p:cNvPr>
          <p:cNvSpPr>
            <a:spLocks noGrp="1"/>
          </p:cNvSpPr>
          <p:nvPr>
            <p:ph sz="half" idx="4294967295"/>
          </p:nvPr>
        </p:nvSpPr>
        <p:spPr>
          <a:xfrm>
            <a:off x="838200" y="1360714"/>
            <a:ext cx="5181600" cy="4816249"/>
          </a:xfrm>
          <a:prstGeom prst="rect">
            <a:avLst/>
          </a:prstGeom>
        </p:spPr>
        <p:txBody>
          <a:bodyPr/>
          <a:lstStyle/>
          <a:p>
            <a:endParaRPr lang="en-US"/>
          </a:p>
        </p:txBody>
      </p:sp>
      <p:sp>
        <p:nvSpPr>
          <p:cNvPr id="5" name="Content Placeholder 2">
            <a:extLst>
              <a:ext uri="{FF2B5EF4-FFF2-40B4-BE49-F238E27FC236}">
                <a16:creationId xmlns:a16="http://schemas.microsoft.com/office/drawing/2014/main" id="{CC267BA7-F3A7-920C-6C79-96D57D5DB889}"/>
              </a:ext>
            </a:extLst>
          </p:cNvPr>
          <p:cNvSpPr>
            <a:spLocks noGrp="1"/>
          </p:cNvSpPr>
          <p:nvPr>
            <p:ph sz="half" idx="4294967295"/>
          </p:nvPr>
        </p:nvSpPr>
        <p:spPr>
          <a:xfrm>
            <a:off x="6172202" y="1360713"/>
            <a:ext cx="5181600" cy="4816249"/>
          </a:xfrm>
          <a:prstGeom prst="rect">
            <a:avLst/>
          </a:prstGeom>
        </p:spPr>
        <p:txBody>
          <a:bodyPr/>
          <a:lstStyle/>
          <a:p>
            <a:endParaRPr lang="en-US"/>
          </a:p>
        </p:txBody>
      </p:sp>
    </p:spTree>
    <p:extLst>
      <p:ext uri="{BB962C8B-B14F-4D97-AF65-F5344CB8AC3E}">
        <p14:creationId xmlns:p14="http://schemas.microsoft.com/office/powerpoint/2010/main" val="141489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804EF-2CF7-3A92-BE53-3BF9AE2D9583}"/>
              </a:ext>
            </a:extLst>
          </p:cNvPr>
          <p:cNvSpPr>
            <a:spLocks noGrp="1"/>
          </p:cNvSpPr>
          <p:nvPr>
            <p:ph type="title" idx="4294967295"/>
          </p:nvPr>
        </p:nvSpPr>
        <p:spPr>
          <a:xfrm>
            <a:off x="838200" y="265210"/>
            <a:ext cx="7826829" cy="805462"/>
          </a:xfrm>
          <a:prstGeom prst="rect">
            <a:avLst/>
          </a:prstGeom>
        </p:spPr>
        <p:txBody>
          <a:bodyPr/>
          <a:lstStyle/>
          <a:p>
            <a:endParaRPr lang="en-US"/>
          </a:p>
        </p:txBody>
      </p:sp>
      <p:pic>
        <p:nvPicPr>
          <p:cNvPr id="3" name="Picture 2">
            <a:extLst>
              <a:ext uri="{FF2B5EF4-FFF2-40B4-BE49-F238E27FC236}">
                <a16:creationId xmlns:a16="http://schemas.microsoft.com/office/drawing/2014/main" id="{CB84F52C-C935-DE40-058D-19FB1E3D30D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6415820" y="1894115"/>
            <a:ext cx="115292" cy="3771687"/>
          </a:xfrm>
          <a:prstGeom prst="rect">
            <a:avLst/>
          </a:prstGeom>
        </p:spPr>
      </p:pic>
      <p:sp>
        <p:nvSpPr>
          <p:cNvPr id="4" name="Text Placeholder 2">
            <a:extLst>
              <a:ext uri="{FF2B5EF4-FFF2-40B4-BE49-F238E27FC236}">
                <a16:creationId xmlns:a16="http://schemas.microsoft.com/office/drawing/2014/main" id="{B4885669-C0B1-E669-EB59-302067AB8B1D}"/>
              </a:ext>
            </a:extLst>
          </p:cNvPr>
          <p:cNvSpPr>
            <a:spLocks noGrp="1"/>
          </p:cNvSpPr>
          <p:nvPr>
            <p:ph type="body" idx="4294967295"/>
          </p:nvPr>
        </p:nvSpPr>
        <p:spPr>
          <a:xfrm>
            <a:off x="838200" y="1361969"/>
            <a:ext cx="5157787" cy="746352"/>
          </a:xfrm>
          <a:prstGeom prst="rect">
            <a:avLst/>
          </a:prstGeom>
        </p:spPr>
        <p:txBody>
          <a:bodyPr/>
          <a:lstStyle/>
          <a:p>
            <a:endParaRPr lang="en-US"/>
          </a:p>
        </p:txBody>
      </p:sp>
      <p:sp>
        <p:nvSpPr>
          <p:cNvPr id="5" name="Content Placeholder 4">
            <a:extLst>
              <a:ext uri="{FF2B5EF4-FFF2-40B4-BE49-F238E27FC236}">
                <a16:creationId xmlns:a16="http://schemas.microsoft.com/office/drawing/2014/main" id="{12BA91F7-0ADC-DF9F-E36C-4E9F7DB1B148}"/>
              </a:ext>
            </a:extLst>
          </p:cNvPr>
          <p:cNvSpPr>
            <a:spLocks noGrp="1"/>
          </p:cNvSpPr>
          <p:nvPr>
            <p:ph sz="half" idx="4294967295"/>
          </p:nvPr>
        </p:nvSpPr>
        <p:spPr>
          <a:xfrm>
            <a:off x="839788" y="2312534"/>
            <a:ext cx="5157787" cy="3877129"/>
          </a:xfrm>
          <a:prstGeom prst="rect">
            <a:avLst/>
          </a:prstGeom>
        </p:spPr>
        <p:txBody>
          <a:bodyPr/>
          <a:lstStyle/>
          <a:p>
            <a:endParaRPr lang="en-US"/>
          </a:p>
        </p:txBody>
      </p:sp>
      <p:sp>
        <p:nvSpPr>
          <p:cNvPr id="6" name="Text Placeholder 5">
            <a:extLst>
              <a:ext uri="{FF2B5EF4-FFF2-40B4-BE49-F238E27FC236}">
                <a16:creationId xmlns:a16="http://schemas.microsoft.com/office/drawing/2014/main" id="{44B5A0D1-6E11-7312-EA6A-CF633EC5B7FE}"/>
              </a:ext>
            </a:extLst>
          </p:cNvPr>
          <p:cNvSpPr>
            <a:spLocks noGrp="1"/>
          </p:cNvSpPr>
          <p:nvPr>
            <p:ph type="body" sz="quarter" idx="4294967295"/>
          </p:nvPr>
        </p:nvSpPr>
        <p:spPr>
          <a:xfrm>
            <a:off x="6281058" y="1361969"/>
            <a:ext cx="5183188" cy="746352"/>
          </a:xfrm>
          <a:prstGeom prst="rect">
            <a:avLst/>
          </a:prstGeom>
        </p:spPr>
        <p:txBody>
          <a:bodyPr/>
          <a:lstStyle/>
          <a:p>
            <a:endParaRPr lang="en-US"/>
          </a:p>
        </p:txBody>
      </p:sp>
      <p:sp>
        <p:nvSpPr>
          <p:cNvPr id="7" name="Content Placeholder 6">
            <a:extLst>
              <a:ext uri="{FF2B5EF4-FFF2-40B4-BE49-F238E27FC236}">
                <a16:creationId xmlns:a16="http://schemas.microsoft.com/office/drawing/2014/main" id="{5BE27E77-366E-F4F0-131B-185F65CB33F3}"/>
              </a:ext>
            </a:extLst>
          </p:cNvPr>
          <p:cNvSpPr>
            <a:spLocks noGrp="1"/>
          </p:cNvSpPr>
          <p:nvPr>
            <p:ph sz="quarter" idx="4294967295"/>
          </p:nvPr>
        </p:nvSpPr>
        <p:spPr>
          <a:xfrm>
            <a:off x="6281058" y="2312534"/>
            <a:ext cx="5183188" cy="3877129"/>
          </a:xfrm>
          <a:prstGeom prst="rect">
            <a:avLst/>
          </a:prstGeom>
        </p:spPr>
        <p:txBody>
          <a:bodyPr/>
          <a:lstStyle/>
          <a:p>
            <a:endParaRPr lang="en-US"/>
          </a:p>
        </p:txBody>
      </p:sp>
    </p:spTree>
    <p:extLst>
      <p:ext uri="{BB962C8B-B14F-4D97-AF65-F5344CB8AC3E}">
        <p14:creationId xmlns:p14="http://schemas.microsoft.com/office/powerpoint/2010/main" val="1224718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4C769-CC29-F039-E2CA-DFA246DD7D93}"/>
              </a:ext>
            </a:extLst>
          </p:cNvPr>
          <p:cNvSpPr>
            <a:spLocks noGrp="1"/>
          </p:cNvSpPr>
          <p:nvPr>
            <p:ph type="title" idx="4294967295"/>
          </p:nvPr>
        </p:nvSpPr>
        <p:spPr>
          <a:xfrm>
            <a:off x="838200" y="265210"/>
            <a:ext cx="7826829" cy="805462"/>
          </a:xfrm>
          <a:prstGeom prst="rect">
            <a:avLst/>
          </a:prstGeom>
        </p:spPr>
        <p:txBody>
          <a:bodyPr/>
          <a:lstStyle/>
          <a:p>
            <a:endParaRPr lang="en-US"/>
          </a:p>
        </p:txBody>
      </p:sp>
      <p:sp>
        <p:nvSpPr>
          <p:cNvPr id="3" name="Text Placeholder 2">
            <a:extLst>
              <a:ext uri="{FF2B5EF4-FFF2-40B4-BE49-F238E27FC236}">
                <a16:creationId xmlns:a16="http://schemas.microsoft.com/office/drawing/2014/main" id="{65E183FA-D3E7-ABFE-7C12-98BDF646A5F6}"/>
              </a:ext>
            </a:extLst>
          </p:cNvPr>
          <p:cNvSpPr>
            <a:spLocks noGrp="1"/>
          </p:cNvSpPr>
          <p:nvPr>
            <p:ph type="body" idx="4294967295"/>
          </p:nvPr>
        </p:nvSpPr>
        <p:spPr>
          <a:xfrm>
            <a:off x="838200" y="1371601"/>
            <a:ext cx="10515600" cy="4576536"/>
          </a:xfrm>
          <a:prstGeom prst="rect">
            <a:avLst/>
          </a:prstGeom>
        </p:spPr>
        <p:txBody>
          <a:bodyPr/>
          <a:lstStyle/>
          <a:p>
            <a:endParaRPr lang="en-US"/>
          </a:p>
        </p:txBody>
      </p:sp>
    </p:spTree>
    <p:extLst>
      <p:ext uri="{BB962C8B-B14F-4D97-AF65-F5344CB8AC3E}">
        <p14:creationId xmlns:p14="http://schemas.microsoft.com/office/powerpoint/2010/main" val="2955640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41AAF-AD18-8129-B275-DB7953A1936C}"/>
              </a:ext>
            </a:extLst>
          </p:cNvPr>
          <p:cNvSpPr>
            <a:spLocks noGrp="1"/>
          </p:cNvSpPr>
          <p:nvPr>
            <p:ph type="title" idx="4294967295"/>
          </p:nvPr>
        </p:nvSpPr>
        <p:spPr>
          <a:xfrm>
            <a:off x="838200" y="265210"/>
            <a:ext cx="7826829" cy="805462"/>
          </a:xfrm>
          <a:prstGeom prst="rect">
            <a:avLst/>
          </a:prstGeom>
        </p:spPr>
        <p:txBody>
          <a:bodyPr/>
          <a:lstStyle/>
          <a:p>
            <a:endParaRPr lang="en-US"/>
          </a:p>
        </p:txBody>
      </p:sp>
      <p:sp>
        <p:nvSpPr>
          <p:cNvPr id="6" name="Subtitle 6">
            <a:extLst>
              <a:ext uri="{FF2B5EF4-FFF2-40B4-BE49-F238E27FC236}">
                <a16:creationId xmlns:a16="http://schemas.microsoft.com/office/drawing/2014/main" id="{401BF33A-1468-1100-487A-F72838834710}"/>
              </a:ext>
            </a:extLst>
          </p:cNvPr>
          <p:cNvSpPr>
            <a:spLocks noGrp="1"/>
          </p:cNvSpPr>
          <p:nvPr>
            <p:ph type="subTitle" idx="4294967295"/>
          </p:nvPr>
        </p:nvSpPr>
        <p:spPr>
          <a:xfrm>
            <a:off x="838200" y="1283757"/>
            <a:ext cx="5147187" cy="4630994"/>
          </a:xfrm>
          <a:prstGeom prst="rect">
            <a:avLst/>
          </a:prstGeom>
        </p:spPr>
        <p:txBody>
          <a:bodyPr/>
          <a:lstStyle/>
          <a:p>
            <a:endParaRPr lang="en-US"/>
          </a:p>
        </p:txBody>
      </p:sp>
      <p:sp>
        <p:nvSpPr>
          <p:cNvPr id="9" name="Content Placeholder 2">
            <a:extLst>
              <a:ext uri="{FF2B5EF4-FFF2-40B4-BE49-F238E27FC236}">
                <a16:creationId xmlns:a16="http://schemas.microsoft.com/office/drawing/2014/main" id="{134A6A33-0554-65F7-6EB1-F63EF6B51CE8}"/>
              </a:ext>
            </a:extLst>
          </p:cNvPr>
          <p:cNvSpPr>
            <a:spLocks noGrp="1"/>
          </p:cNvSpPr>
          <p:nvPr>
            <p:ph idx="4294967295"/>
          </p:nvPr>
        </p:nvSpPr>
        <p:spPr>
          <a:xfrm>
            <a:off x="6363854" y="1240970"/>
            <a:ext cx="4991533" cy="4673781"/>
          </a:xfrm>
          <a:prstGeom prst="rect">
            <a:avLst/>
          </a:prstGeom>
        </p:spPr>
        <p:txBody>
          <a:bodyPr/>
          <a:lstStyle/>
          <a:p>
            <a:endParaRPr lang="en-US"/>
          </a:p>
        </p:txBody>
      </p:sp>
    </p:spTree>
    <p:extLst>
      <p:ext uri="{BB962C8B-B14F-4D97-AF65-F5344CB8AC3E}">
        <p14:creationId xmlns:p14="http://schemas.microsoft.com/office/powerpoint/2010/main" val="2933247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086AB-892A-6926-15A7-D56DE4FEB53F}"/>
              </a:ext>
            </a:extLst>
          </p:cNvPr>
          <p:cNvSpPr>
            <a:spLocks noGrp="1"/>
          </p:cNvSpPr>
          <p:nvPr>
            <p:ph type="title" idx="4294967295"/>
          </p:nvPr>
        </p:nvSpPr>
        <p:spPr>
          <a:xfrm>
            <a:off x="838200" y="265210"/>
            <a:ext cx="7826829" cy="805462"/>
          </a:xfrm>
          <a:prstGeom prst="rect">
            <a:avLst/>
          </a:prstGeom>
        </p:spPr>
        <p:txBody>
          <a:bodyPr/>
          <a:lstStyle/>
          <a:p>
            <a:endParaRPr lang="en-US"/>
          </a:p>
        </p:txBody>
      </p:sp>
      <p:sp>
        <p:nvSpPr>
          <p:cNvPr id="3" name="Content Placeholder 2">
            <a:extLst>
              <a:ext uri="{FF2B5EF4-FFF2-40B4-BE49-F238E27FC236}">
                <a16:creationId xmlns:a16="http://schemas.microsoft.com/office/drawing/2014/main" id="{415091AA-1269-DCD1-CB02-D98C68922793}"/>
              </a:ext>
            </a:extLst>
          </p:cNvPr>
          <p:cNvSpPr>
            <a:spLocks noGrp="1"/>
          </p:cNvSpPr>
          <p:nvPr>
            <p:ph idx="4294967295"/>
          </p:nvPr>
        </p:nvSpPr>
        <p:spPr>
          <a:xfrm>
            <a:off x="838200" y="1194620"/>
            <a:ext cx="10515600" cy="4880968"/>
          </a:xfrm>
          <a:prstGeom prst="rect">
            <a:avLst/>
          </a:prstGeom>
        </p:spPr>
        <p:txBody>
          <a:bodyPr/>
          <a:lstStyle/>
          <a:p>
            <a:endParaRPr lang="en-US"/>
          </a:p>
        </p:txBody>
      </p:sp>
    </p:spTree>
    <p:extLst>
      <p:ext uri="{BB962C8B-B14F-4D97-AF65-F5344CB8AC3E}">
        <p14:creationId xmlns:p14="http://schemas.microsoft.com/office/powerpoint/2010/main" val="165085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D6A817C8-CD5C-F658-3738-0139AB702449}"/>
              </a:ext>
            </a:extLst>
          </p:cNvPr>
          <p:cNvSpPr>
            <a:spLocks noGrp="1"/>
          </p:cNvSpPr>
          <p:nvPr>
            <p:ph idx="4294967295"/>
          </p:nvPr>
        </p:nvSpPr>
        <p:spPr>
          <a:xfrm>
            <a:off x="5183188" y="1240970"/>
            <a:ext cx="6172200" cy="4628017"/>
          </a:xfrm>
          <a:prstGeom prst="rect">
            <a:avLst/>
          </a:prstGeom>
        </p:spPr>
        <p:txBody>
          <a:bodyPr/>
          <a:lstStyle/>
          <a:p>
            <a:endParaRPr lang="en-US"/>
          </a:p>
        </p:txBody>
      </p:sp>
      <p:sp>
        <p:nvSpPr>
          <p:cNvPr id="3" name="Text Placeholder 4">
            <a:extLst>
              <a:ext uri="{FF2B5EF4-FFF2-40B4-BE49-F238E27FC236}">
                <a16:creationId xmlns:a16="http://schemas.microsoft.com/office/drawing/2014/main" id="{3CF6ECE2-FE60-6C47-77BE-973B93665444}"/>
              </a:ext>
            </a:extLst>
          </p:cNvPr>
          <p:cNvSpPr>
            <a:spLocks noGrp="1"/>
          </p:cNvSpPr>
          <p:nvPr>
            <p:ph type="body" sz="half" idx="4294967295"/>
          </p:nvPr>
        </p:nvSpPr>
        <p:spPr>
          <a:xfrm>
            <a:off x="839788" y="1240970"/>
            <a:ext cx="3932237" cy="4628017"/>
          </a:xfrm>
          <a:prstGeom prst="rect">
            <a:avLst/>
          </a:prstGeom>
        </p:spPr>
        <p:txBody>
          <a:bodyPr/>
          <a:lstStyle/>
          <a:p>
            <a:endParaRPr lang="en-US"/>
          </a:p>
        </p:txBody>
      </p:sp>
      <p:sp>
        <p:nvSpPr>
          <p:cNvPr id="4" name="Title 1">
            <a:extLst>
              <a:ext uri="{FF2B5EF4-FFF2-40B4-BE49-F238E27FC236}">
                <a16:creationId xmlns:a16="http://schemas.microsoft.com/office/drawing/2014/main" id="{81CFDC32-6FD7-0491-A5CD-A76C663B9D5B}"/>
              </a:ext>
            </a:extLst>
          </p:cNvPr>
          <p:cNvSpPr>
            <a:spLocks noGrp="1"/>
          </p:cNvSpPr>
          <p:nvPr>
            <p:ph type="title" idx="4294967295"/>
          </p:nvPr>
        </p:nvSpPr>
        <p:spPr>
          <a:xfrm>
            <a:off x="836612" y="280389"/>
            <a:ext cx="8261206" cy="634011"/>
          </a:xfrm>
          <a:prstGeom prst="rect">
            <a:avLst/>
          </a:prstGeom>
        </p:spPr>
        <p:txBody>
          <a:bodyPr/>
          <a:lstStyle/>
          <a:p>
            <a:endParaRPr lang="en-US"/>
          </a:p>
        </p:txBody>
      </p:sp>
    </p:spTree>
    <p:extLst>
      <p:ext uri="{BB962C8B-B14F-4D97-AF65-F5344CB8AC3E}">
        <p14:creationId xmlns:p14="http://schemas.microsoft.com/office/powerpoint/2010/main" val="3268888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9B6AD93-F9B3-1355-498E-ADA8ECD0D6E9}"/>
              </a:ext>
            </a:extLst>
          </p:cNvPr>
          <p:cNvSpPr>
            <a:spLocks noGrp="1"/>
          </p:cNvSpPr>
          <p:nvPr>
            <p:ph type="title" idx="4294967295"/>
          </p:nvPr>
        </p:nvSpPr>
        <p:spPr>
          <a:xfrm>
            <a:off x="838200" y="265210"/>
            <a:ext cx="7826829" cy="805462"/>
          </a:xfrm>
          <a:prstGeom prst="rect">
            <a:avLst/>
          </a:prstGeom>
        </p:spPr>
        <p:txBody>
          <a:bodyPr/>
          <a:lstStyle/>
          <a:p>
            <a:endParaRPr lang="en-US"/>
          </a:p>
        </p:txBody>
      </p:sp>
      <p:sp>
        <p:nvSpPr>
          <p:cNvPr id="5" name="Content Placeholder 2">
            <a:extLst>
              <a:ext uri="{FF2B5EF4-FFF2-40B4-BE49-F238E27FC236}">
                <a16:creationId xmlns:a16="http://schemas.microsoft.com/office/drawing/2014/main" id="{623E1F58-83C5-9C5A-8877-AB41B4EAD7E8}"/>
              </a:ext>
            </a:extLst>
          </p:cNvPr>
          <p:cNvSpPr>
            <a:spLocks noGrp="1"/>
          </p:cNvSpPr>
          <p:nvPr>
            <p:ph idx="4294967295"/>
          </p:nvPr>
        </p:nvSpPr>
        <p:spPr>
          <a:xfrm>
            <a:off x="124691" y="1392045"/>
            <a:ext cx="3923867" cy="4628017"/>
          </a:xfrm>
          <a:prstGeom prst="rect">
            <a:avLst/>
          </a:prstGeom>
        </p:spPr>
        <p:txBody>
          <a:bodyPr/>
          <a:lstStyle>
            <a:lvl1pPr>
              <a:buNone/>
              <a:defRPr/>
            </a:lvl1pPr>
          </a:lstStyle>
          <a:p>
            <a:endParaRPr lang="en-US"/>
          </a:p>
        </p:txBody>
      </p:sp>
      <p:sp>
        <p:nvSpPr>
          <p:cNvPr id="7" name="Content Placeholder 2">
            <a:extLst>
              <a:ext uri="{FF2B5EF4-FFF2-40B4-BE49-F238E27FC236}">
                <a16:creationId xmlns:a16="http://schemas.microsoft.com/office/drawing/2014/main" id="{07F31C84-2692-6D4F-41BB-FA96C8E59A84}"/>
              </a:ext>
            </a:extLst>
          </p:cNvPr>
          <p:cNvSpPr>
            <a:spLocks noGrp="1"/>
          </p:cNvSpPr>
          <p:nvPr>
            <p:ph idx="4294967295"/>
          </p:nvPr>
        </p:nvSpPr>
        <p:spPr>
          <a:xfrm>
            <a:off x="4134067" y="1392045"/>
            <a:ext cx="3923867" cy="4628017"/>
          </a:xfrm>
          <a:prstGeom prst="rect">
            <a:avLst/>
          </a:prstGeom>
        </p:spPr>
        <p:txBody>
          <a:bodyPr/>
          <a:lstStyle/>
          <a:p>
            <a:endParaRPr lang="en-US"/>
          </a:p>
        </p:txBody>
      </p:sp>
      <p:sp>
        <p:nvSpPr>
          <p:cNvPr id="8" name="Content Placeholder 2">
            <a:extLst>
              <a:ext uri="{FF2B5EF4-FFF2-40B4-BE49-F238E27FC236}">
                <a16:creationId xmlns:a16="http://schemas.microsoft.com/office/drawing/2014/main" id="{7C969A5E-28DA-4AA0-A931-933FF7F77719}"/>
              </a:ext>
            </a:extLst>
          </p:cNvPr>
          <p:cNvSpPr>
            <a:spLocks noGrp="1"/>
          </p:cNvSpPr>
          <p:nvPr>
            <p:ph idx="4294967295"/>
          </p:nvPr>
        </p:nvSpPr>
        <p:spPr>
          <a:xfrm>
            <a:off x="8143443" y="1392045"/>
            <a:ext cx="3923867" cy="4628017"/>
          </a:xfrm>
          <a:prstGeom prst="rect">
            <a:avLst/>
          </a:prstGeom>
        </p:spPr>
        <p:txBody>
          <a:bodyPr/>
          <a:lstStyle/>
          <a:p>
            <a:endParaRPr lang="en-US"/>
          </a:p>
        </p:txBody>
      </p:sp>
    </p:spTree>
    <p:extLst>
      <p:ext uri="{BB962C8B-B14F-4D97-AF65-F5344CB8AC3E}">
        <p14:creationId xmlns:p14="http://schemas.microsoft.com/office/powerpoint/2010/main" val="134035989"/>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C1597-A555-2CE9-A557-6F064614BE6C}"/>
              </a:ext>
            </a:extLst>
          </p:cNvPr>
          <p:cNvSpPr>
            <a:spLocks noGrp="1"/>
          </p:cNvSpPr>
          <p:nvPr>
            <p:ph type="title" idx="4294967295"/>
          </p:nvPr>
        </p:nvSpPr>
        <p:spPr>
          <a:xfrm>
            <a:off x="838200" y="265210"/>
            <a:ext cx="7826829" cy="805462"/>
          </a:xfrm>
          <a:prstGeom prst="rect">
            <a:avLst/>
          </a:prstGeom>
        </p:spPr>
        <p:txBody>
          <a:bodyPr/>
          <a:lstStyle/>
          <a:p>
            <a:endParaRPr lang="en-US"/>
          </a:p>
        </p:txBody>
      </p:sp>
      <p:sp>
        <p:nvSpPr>
          <p:cNvPr id="3" name="Text Placeholder 2">
            <a:extLst>
              <a:ext uri="{FF2B5EF4-FFF2-40B4-BE49-F238E27FC236}">
                <a16:creationId xmlns:a16="http://schemas.microsoft.com/office/drawing/2014/main" id="{5F7C5F30-92E0-747C-4B36-61E753FFB803}"/>
              </a:ext>
            </a:extLst>
          </p:cNvPr>
          <p:cNvSpPr>
            <a:spLocks noGrp="1"/>
          </p:cNvSpPr>
          <p:nvPr>
            <p:ph type="body" idx="4294967295"/>
          </p:nvPr>
        </p:nvSpPr>
        <p:spPr>
          <a:xfrm>
            <a:off x="838200" y="1371601"/>
            <a:ext cx="4814455" cy="4576536"/>
          </a:xfrm>
          <a:prstGeom prst="rect">
            <a:avLst/>
          </a:prstGeom>
        </p:spPr>
        <p:txBody>
          <a:bodyPr/>
          <a:lstStyle/>
          <a:p>
            <a:endParaRPr lang="en-US"/>
          </a:p>
        </p:txBody>
      </p:sp>
      <p:sp>
        <p:nvSpPr>
          <p:cNvPr id="4" name="Text Placeholder 2">
            <a:extLst>
              <a:ext uri="{FF2B5EF4-FFF2-40B4-BE49-F238E27FC236}">
                <a16:creationId xmlns:a16="http://schemas.microsoft.com/office/drawing/2014/main" id="{61165357-5A44-C754-B59F-14B629AAFE13}"/>
              </a:ext>
            </a:extLst>
          </p:cNvPr>
          <p:cNvSpPr>
            <a:spLocks noGrp="1"/>
          </p:cNvSpPr>
          <p:nvPr>
            <p:ph type="body" idx="4294967295"/>
          </p:nvPr>
        </p:nvSpPr>
        <p:spPr>
          <a:xfrm>
            <a:off x="6347691" y="1371601"/>
            <a:ext cx="5006110" cy="4576536"/>
          </a:xfrm>
          <a:prstGeom prst="rect">
            <a:avLst/>
          </a:prstGeom>
        </p:spPr>
        <p:txBody>
          <a:bodyPr/>
          <a:lstStyle/>
          <a:p>
            <a:endParaRPr lang="en-US"/>
          </a:p>
        </p:txBody>
      </p:sp>
    </p:spTree>
    <p:extLst>
      <p:ext uri="{BB962C8B-B14F-4D97-AF65-F5344CB8AC3E}">
        <p14:creationId xmlns:p14="http://schemas.microsoft.com/office/powerpoint/2010/main" val="2950522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9979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jpeg"/><Relationship Id="rId7" Type="http://schemas.openxmlformats.org/officeDocument/2006/relationships/diagramQuickStyle" Target="../diagrams/quickStyle1.xml"/><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21.png"/><Relationship Id="rId4" Type="http://schemas.openxmlformats.org/officeDocument/2006/relationships/image" Target="../media/image20.png"/><Relationship Id="rId9" Type="http://schemas.microsoft.com/office/2007/relationships/diagramDrawing" Target="../diagrams/drawing1.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www.linkedin.com/in/mastersahal" TargetMode="External"/><Relationship Id="rId5" Type="http://schemas.openxmlformats.org/officeDocument/2006/relationships/hyperlink" Target="mailto:masters2@chop.edu" TargetMode="Externa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rimed.com/"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jpe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B79CA-1CB8-A133-67D7-E2B7AC1F94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35563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16AF76-E3C7-52C4-6BA0-1F5C9AF3D8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2079" y="1523334"/>
            <a:ext cx="9067842" cy="3280928"/>
          </a:xfrm>
          <a:prstGeom prst="rect">
            <a:avLst/>
          </a:prstGeom>
        </p:spPr>
      </p:pic>
    </p:spTree>
    <p:extLst>
      <p:ext uri="{BB962C8B-B14F-4D97-AF65-F5344CB8AC3E}">
        <p14:creationId xmlns:p14="http://schemas.microsoft.com/office/powerpoint/2010/main" val="8476782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7B4D8D1-5248-4CD7-0C98-B0FB44CE5F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8961" y="1085352"/>
            <a:ext cx="6475735" cy="4525484"/>
          </a:xfrm>
          <a:prstGeom prst="rect">
            <a:avLst/>
          </a:prstGeom>
        </p:spPr>
      </p:pic>
    </p:spTree>
    <p:extLst>
      <p:ext uri="{BB962C8B-B14F-4D97-AF65-F5344CB8AC3E}">
        <p14:creationId xmlns:p14="http://schemas.microsoft.com/office/powerpoint/2010/main" val="39149545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77DB0BA-33FB-7C47-F3C1-9E422F207E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0628" y="1575767"/>
            <a:ext cx="7772400" cy="3983826"/>
          </a:xfrm>
          <a:prstGeom prst="rect">
            <a:avLst/>
          </a:prstGeom>
        </p:spPr>
      </p:pic>
    </p:spTree>
    <p:extLst>
      <p:ext uri="{BB962C8B-B14F-4D97-AF65-F5344CB8AC3E}">
        <p14:creationId xmlns:p14="http://schemas.microsoft.com/office/powerpoint/2010/main" val="20795773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73E30DE-91F8-48F2-42AB-985A2DB197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800" y="1690009"/>
            <a:ext cx="7772400" cy="3755341"/>
          </a:xfrm>
          <a:prstGeom prst="rect">
            <a:avLst/>
          </a:prstGeom>
        </p:spPr>
      </p:pic>
    </p:spTree>
    <p:extLst>
      <p:ext uri="{BB962C8B-B14F-4D97-AF65-F5344CB8AC3E}">
        <p14:creationId xmlns:p14="http://schemas.microsoft.com/office/powerpoint/2010/main" val="3906585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6AD72BA5-3893-85AA-1DA8-6EF57E22B50C}"/>
              </a:ext>
            </a:extLst>
          </p:cNvPr>
          <p:cNvSpPr>
            <a:spLocks noGrp="1"/>
          </p:cNvSpPr>
          <p:nvPr>
            <p:ph type="title" idx="4294967295"/>
          </p:nvPr>
        </p:nvSpPr>
        <p:spPr>
          <a:xfrm>
            <a:off x="838199" y="218721"/>
            <a:ext cx="9055608" cy="805462"/>
          </a:xfrm>
          <a:prstGeom prst="rect">
            <a:avLst/>
          </a:prstGeom>
        </p:spPr>
        <p:txBody>
          <a:bodyPr/>
          <a:lstStyle/>
          <a:p>
            <a:r>
              <a:rPr lang="en-US" sz="4200" b="1" dirty="0">
                <a:latin typeface="Lato" panose="020F0502020204030203" pitchFamily="34" charset="77"/>
              </a:rPr>
              <a:t>Extraction and Validation</a:t>
            </a:r>
          </a:p>
        </p:txBody>
      </p:sp>
      <p:sp>
        <p:nvSpPr>
          <p:cNvPr id="39" name="TextBox 38">
            <a:extLst>
              <a:ext uri="{FF2B5EF4-FFF2-40B4-BE49-F238E27FC236}">
                <a16:creationId xmlns:a16="http://schemas.microsoft.com/office/drawing/2014/main" id="{C80B130F-C56F-1FA1-B9EC-756E212F7152}"/>
              </a:ext>
            </a:extLst>
          </p:cNvPr>
          <p:cNvSpPr txBox="1"/>
          <p:nvPr/>
        </p:nvSpPr>
        <p:spPr>
          <a:xfrm>
            <a:off x="993216" y="1586616"/>
            <a:ext cx="3429806" cy="1246495"/>
          </a:xfrm>
          <a:prstGeom prst="rect">
            <a:avLst/>
          </a:prstGeom>
          <a:noFill/>
        </p:spPr>
        <p:txBody>
          <a:bodyPr wrap="square" rtlCol="0">
            <a:spAutoFit/>
          </a:bodyPr>
          <a:lstStyle/>
          <a:p>
            <a:pPr marL="285750" indent="-285750">
              <a:buFont typeface="Arial" panose="020B0604020202020204" pitchFamily="34" charset="0"/>
              <a:buChar char="•"/>
            </a:pPr>
            <a:r>
              <a:rPr lang="en-US" sz="2500" b="1" dirty="0">
                <a:latin typeface="Lato" panose="020F0502020204030203" pitchFamily="34" charset="77"/>
              </a:rPr>
              <a:t>3 reports/year/site</a:t>
            </a:r>
          </a:p>
          <a:p>
            <a:pPr marL="285750" indent="-285750">
              <a:buFont typeface="Arial" panose="020B0604020202020204" pitchFamily="34" charset="0"/>
              <a:buChar char="•"/>
            </a:pPr>
            <a:r>
              <a:rPr lang="en-US" sz="2500" dirty="0">
                <a:latin typeface="Lato" panose="020F0502020204030203" pitchFamily="34" charset="77"/>
              </a:rPr>
              <a:t>Benchmarking : </a:t>
            </a:r>
            <a:r>
              <a:rPr lang="en-US" sz="2500" u="sng" dirty="0">
                <a:latin typeface="Lato" panose="020F0502020204030203" pitchFamily="34" charset="77"/>
              </a:rPr>
              <a:t>N = 200</a:t>
            </a:r>
          </a:p>
        </p:txBody>
      </p:sp>
      <p:sp>
        <p:nvSpPr>
          <p:cNvPr id="40" name="TextBox 39">
            <a:extLst>
              <a:ext uri="{FF2B5EF4-FFF2-40B4-BE49-F238E27FC236}">
                <a16:creationId xmlns:a16="http://schemas.microsoft.com/office/drawing/2014/main" id="{CF3D431E-34A5-4C19-7AD2-74B5352DA033}"/>
              </a:ext>
            </a:extLst>
          </p:cNvPr>
          <p:cNvSpPr txBox="1"/>
          <p:nvPr/>
        </p:nvSpPr>
        <p:spPr>
          <a:xfrm>
            <a:off x="4744897" y="1586616"/>
            <a:ext cx="3024084" cy="477054"/>
          </a:xfrm>
          <a:prstGeom prst="rect">
            <a:avLst/>
          </a:prstGeom>
          <a:noFill/>
        </p:spPr>
        <p:txBody>
          <a:bodyPr wrap="square" rtlCol="0">
            <a:spAutoFit/>
          </a:bodyPr>
          <a:lstStyle/>
          <a:p>
            <a:pPr marL="285750" indent="-285750">
              <a:buFont typeface="Arial" panose="020B0604020202020204" pitchFamily="34" charset="0"/>
              <a:buChar char="•"/>
            </a:pPr>
            <a:endParaRPr lang="en-US" sz="2500" dirty="0">
              <a:latin typeface="Lato" panose="020F0502020204030203" pitchFamily="34" charset="77"/>
            </a:endParaRPr>
          </a:p>
        </p:txBody>
      </p:sp>
      <p:sp>
        <p:nvSpPr>
          <p:cNvPr id="41" name="TextBox 40">
            <a:extLst>
              <a:ext uri="{FF2B5EF4-FFF2-40B4-BE49-F238E27FC236}">
                <a16:creationId xmlns:a16="http://schemas.microsoft.com/office/drawing/2014/main" id="{00EDEC3B-D641-5B8F-CEEC-A0DD428DFD7E}"/>
              </a:ext>
            </a:extLst>
          </p:cNvPr>
          <p:cNvSpPr txBox="1"/>
          <p:nvPr/>
        </p:nvSpPr>
        <p:spPr>
          <a:xfrm>
            <a:off x="7938505" y="1586616"/>
            <a:ext cx="3910605" cy="2400657"/>
          </a:xfrm>
          <a:prstGeom prst="rect">
            <a:avLst/>
          </a:prstGeom>
          <a:noFill/>
        </p:spPr>
        <p:txBody>
          <a:bodyPr wrap="square" rtlCol="0">
            <a:spAutoFit/>
          </a:bodyPr>
          <a:lstStyle/>
          <a:p>
            <a:r>
              <a:rPr lang="en-US" sz="2500" b="1" u="sng" dirty="0">
                <a:latin typeface="Lato" panose="020F0502020204030203" pitchFamily="34" charset="77"/>
              </a:rPr>
              <a:t>Human-in-the-eval-loop</a:t>
            </a:r>
          </a:p>
          <a:p>
            <a:pPr marL="342900" indent="-342900">
              <a:buFont typeface="Arial" panose="020B0604020202020204" pitchFamily="34" charset="0"/>
              <a:buChar char="•"/>
            </a:pPr>
            <a:r>
              <a:rPr lang="en-US" sz="2400" dirty="0">
                <a:latin typeface="Lato" panose="020F0502020204030203" pitchFamily="34" charset="77"/>
              </a:rPr>
              <a:t>Single site annotated from previous study (N = 4,146)</a:t>
            </a:r>
          </a:p>
          <a:p>
            <a:pPr marL="342900" indent="-342900">
              <a:buFont typeface="Arial" panose="020B0604020202020204" pitchFamily="34" charset="0"/>
              <a:buChar char="•"/>
            </a:pPr>
            <a:r>
              <a:rPr lang="en-US" sz="2400" dirty="0">
                <a:latin typeface="Lato" panose="020F0502020204030203" pitchFamily="34" charset="77"/>
              </a:rPr>
              <a:t>Stratified sampling (N = 400)</a:t>
            </a:r>
          </a:p>
        </p:txBody>
      </p:sp>
      <p:pic>
        <p:nvPicPr>
          <p:cNvPr id="10" name="Picture 9">
            <a:extLst>
              <a:ext uri="{FF2B5EF4-FFF2-40B4-BE49-F238E27FC236}">
                <a16:creationId xmlns:a16="http://schemas.microsoft.com/office/drawing/2014/main" id="{D9C3AFF4-6FC9-65F2-8281-1E1F2D676F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931" y="2850529"/>
            <a:ext cx="10558135" cy="3232711"/>
          </a:xfrm>
          <a:prstGeom prst="rect">
            <a:avLst/>
          </a:prstGeom>
        </p:spPr>
      </p:pic>
      <p:pic>
        <p:nvPicPr>
          <p:cNvPr id="15" name="Picture 14">
            <a:extLst>
              <a:ext uri="{FF2B5EF4-FFF2-40B4-BE49-F238E27FC236}">
                <a16:creationId xmlns:a16="http://schemas.microsoft.com/office/drawing/2014/main" id="{F350D331-458D-81CE-F2C0-F55C680E201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3216" y="1086013"/>
            <a:ext cx="10551380" cy="513096"/>
          </a:xfrm>
          <a:prstGeom prst="rect">
            <a:avLst/>
          </a:prstGeom>
        </p:spPr>
      </p:pic>
    </p:spTree>
    <p:extLst>
      <p:ext uri="{BB962C8B-B14F-4D97-AF65-F5344CB8AC3E}">
        <p14:creationId xmlns:p14="http://schemas.microsoft.com/office/powerpoint/2010/main" val="6816645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C3475F3-1C27-8519-F7D4-285C9E46FE26}"/>
              </a:ext>
            </a:extLst>
          </p:cNvPr>
          <p:cNvSpPr>
            <a:spLocks noGrp="1"/>
          </p:cNvSpPr>
          <p:nvPr>
            <p:ph type="title" idx="4294967295"/>
          </p:nvPr>
        </p:nvSpPr>
        <p:spPr>
          <a:xfrm>
            <a:off x="838200" y="207065"/>
            <a:ext cx="9055608" cy="805462"/>
          </a:xfrm>
          <a:prstGeom prst="rect">
            <a:avLst/>
          </a:prstGeom>
        </p:spPr>
        <p:txBody>
          <a:bodyPr/>
          <a:lstStyle/>
          <a:p>
            <a:r>
              <a:rPr lang="en-US" sz="4000" b="1" dirty="0">
                <a:latin typeface="Lato" panose="020F0502020204030203" pitchFamily="34" charset="77"/>
              </a:rPr>
              <a:t>Two-step pipeline: extract → classify</a:t>
            </a:r>
          </a:p>
        </p:txBody>
      </p:sp>
      <p:pic>
        <p:nvPicPr>
          <p:cNvPr id="7" name="Picture 6" descr="A black and white sign with a flower and numbers&#10;&#10;AI-generated content may be incorrect.">
            <a:extLst>
              <a:ext uri="{FF2B5EF4-FFF2-40B4-BE49-F238E27FC236}">
                <a16:creationId xmlns:a16="http://schemas.microsoft.com/office/drawing/2014/main" id="{7DF5D3B4-144D-17FB-E93C-52C8B091E2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2091" y="1089219"/>
            <a:ext cx="759327" cy="1009106"/>
          </a:xfrm>
          <a:prstGeom prst="rect">
            <a:avLst/>
          </a:prstGeom>
          <a:effectLst>
            <a:outerShdw blurRad="50800" dist="38100" dir="2700000" algn="tl" rotWithShape="0">
              <a:prstClr val="black">
                <a:alpha val="40000"/>
              </a:prstClr>
            </a:outerShdw>
          </a:effectLst>
        </p:spPr>
      </p:pic>
      <p:pic>
        <p:nvPicPr>
          <p:cNvPr id="4" name="Picture 3">
            <a:extLst>
              <a:ext uri="{FF2B5EF4-FFF2-40B4-BE49-F238E27FC236}">
                <a16:creationId xmlns:a16="http://schemas.microsoft.com/office/drawing/2014/main" id="{C673CC4B-8D99-C8E3-00EF-D971A44A78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8972" y="1932039"/>
            <a:ext cx="10694055" cy="3974394"/>
          </a:xfrm>
          <a:prstGeom prst="rect">
            <a:avLst/>
          </a:prstGeom>
        </p:spPr>
      </p:pic>
    </p:spTree>
    <p:extLst>
      <p:ext uri="{BB962C8B-B14F-4D97-AF65-F5344CB8AC3E}">
        <p14:creationId xmlns:p14="http://schemas.microsoft.com/office/powerpoint/2010/main" val="41751999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F8E1D425-70F7-104D-261E-1E6331862888}"/>
              </a:ext>
            </a:extLst>
          </p:cNvPr>
          <p:cNvSpPr>
            <a:spLocks noGrp="1"/>
          </p:cNvSpPr>
          <p:nvPr>
            <p:ph type="title" idx="4294967295"/>
          </p:nvPr>
        </p:nvSpPr>
        <p:spPr>
          <a:xfrm>
            <a:off x="838201" y="160707"/>
            <a:ext cx="8842131" cy="805462"/>
          </a:xfrm>
          <a:prstGeom prst="rect">
            <a:avLst/>
          </a:prstGeom>
        </p:spPr>
        <p:txBody>
          <a:bodyPr/>
          <a:lstStyle/>
          <a:p>
            <a:r>
              <a:rPr lang="en-US" sz="3100" b="1" dirty="0">
                <a:latin typeface="Lato" panose="020F0502020204030203" pitchFamily="34" charset="77"/>
              </a:rPr>
              <a:t>Evaluation Framework</a:t>
            </a:r>
          </a:p>
        </p:txBody>
      </p:sp>
      <p:sp>
        <p:nvSpPr>
          <p:cNvPr id="16" name="Content Placeholder 2">
            <a:extLst>
              <a:ext uri="{FF2B5EF4-FFF2-40B4-BE49-F238E27FC236}">
                <a16:creationId xmlns:a16="http://schemas.microsoft.com/office/drawing/2014/main" id="{0A1071BE-191E-5DDD-BBC8-BEAB1561F0B6}"/>
              </a:ext>
            </a:extLst>
          </p:cNvPr>
          <p:cNvSpPr>
            <a:spLocks noGrp="1"/>
          </p:cNvSpPr>
          <p:nvPr>
            <p:ph idx="4294967295"/>
          </p:nvPr>
        </p:nvSpPr>
        <p:spPr>
          <a:xfrm>
            <a:off x="1367246" y="5682827"/>
            <a:ext cx="6904565" cy="478974"/>
          </a:xfrm>
          <a:prstGeom prst="rect">
            <a:avLst/>
          </a:prstGeom>
        </p:spPr>
        <p:txBody>
          <a:bodyPr/>
          <a:lstStyle/>
          <a:p>
            <a:pPr marL="0" indent="0">
              <a:spcBef>
                <a:spcPts val="500"/>
              </a:spcBef>
              <a:buNone/>
            </a:pPr>
            <a:r>
              <a:rPr lang="en-US" sz="1400" b="1" dirty="0">
                <a:latin typeface="Lato" panose="020F0502020204030203" pitchFamily="34" charset="77"/>
              </a:rPr>
              <a:t>LLM setup: </a:t>
            </a:r>
            <a:r>
              <a:rPr lang="en-US" sz="1400" dirty="0">
                <a:latin typeface="Lato" panose="020F0502020204030203" pitchFamily="34" charset="77"/>
              </a:rPr>
              <a:t>zero-shot prompting, structured output, temperature = 1, top-p = 0.6 </a:t>
            </a:r>
          </a:p>
          <a:p>
            <a:pPr marL="0" indent="0">
              <a:spcBef>
                <a:spcPts val="500"/>
              </a:spcBef>
              <a:buNone/>
            </a:pPr>
            <a:r>
              <a:rPr lang="en-US" sz="1400" b="1" dirty="0">
                <a:latin typeface="Lato" panose="020F0502020204030203" pitchFamily="34" charset="77"/>
              </a:rPr>
              <a:t>Environment: </a:t>
            </a:r>
            <a:r>
              <a:rPr lang="en-US" sz="1400" dirty="0">
                <a:latin typeface="Lato" panose="020F0502020204030203" pitchFamily="34" charset="77"/>
              </a:rPr>
              <a:t>Python 3.11, R 4.5.2, </a:t>
            </a:r>
            <a:r>
              <a:rPr lang="en-US" sz="1400" dirty="0" err="1">
                <a:latin typeface="Lato" panose="020F0502020204030203" pitchFamily="34" charset="77"/>
              </a:rPr>
              <a:t>vLLM</a:t>
            </a:r>
            <a:r>
              <a:rPr lang="en-US" sz="1400" dirty="0">
                <a:latin typeface="Lato" panose="020F0502020204030203" pitchFamily="34" charset="77"/>
              </a:rPr>
              <a:t> 0.13, 2× NVIDIA H200 GPUs (282 GB)</a:t>
            </a:r>
          </a:p>
        </p:txBody>
      </p:sp>
      <p:graphicFrame>
        <p:nvGraphicFramePr>
          <p:cNvPr id="17" name="Table 16">
            <a:extLst>
              <a:ext uri="{FF2B5EF4-FFF2-40B4-BE49-F238E27FC236}">
                <a16:creationId xmlns:a16="http://schemas.microsoft.com/office/drawing/2014/main" id="{59CBC058-F8E0-18AB-6AE2-34DA81FE3D96}"/>
              </a:ext>
            </a:extLst>
          </p:cNvPr>
          <p:cNvGraphicFramePr>
            <a:graphicFrameLocks noGrp="1"/>
          </p:cNvGraphicFramePr>
          <p:nvPr>
            <p:extLst>
              <p:ext uri="{D42A27DB-BD31-4B8C-83A1-F6EECF244321}">
                <p14:modId xmlns:p14="http://schemas.microsoft.com/office/powerpoint/2010/main" val="3838794984"/>
              </p:ext>
            </p:extLst>
          </p:nvPr>
        </p:nvGraphicFramePr>
        <p:xfrm>
          <a:off x="1367246" y="1572482"/>
          <a:ext cx="9457507" cy="3504032"/>
        </p:xfrm>
        <a:graphic>
          <a:graphicData uri="http://schemas.openxmlformats.org/drawingml/2006/table">
            <a:tbl>
              <a:tblPr>
                <a:tableStyleId>{2D5ABB26-0587-4C30-8999-92F81FD0307C}</a:tableStyleId>
              </a:tblPr>
              <a:tblGrid>
                <a:gridCol w="3160761">
                  <a:extLst>
                    <a:ext uri="{9D8B030D-6E8A-4147-A177-3AD203B41FA5}">
                      <a16:colId xmlns:a16="http://schemas.microsoft.com/office/drawing/2014/main" val="677192825"/>
                    </a:ext>
                  </a:extLst>
                </a:gridCol>
                <a:gridCol w="3304443">
                  <a:extLst>
                    <a:ext uri="{9D8B030D-6E8A-4147-A177-3AD203B41FA5}">
                      <a16:colId xmlns:a16="http://schemas.microsoft.com/office/drawing/2014/main" val="2798915308"/>
                    </a:ext>
                  </a:extLst>
                </a:gridCol>
                <a:gridCol w="2992303">
                  <a:extLst>
                    <a:ext uri="{9D8B030D-6E8A-4147-A177-3AD203B41FA5}">
                      <a16:colId xmlns:a16="http://schemas.microsoft.com/office/drawing/2014/main" val="371603319"/>
                    </a:ext>
                  </a:extLst>
                </a:gridCol>
              </a:tblGrid>
              <a:tr h="801454">
                <a:tc>
                  <a:txBody>
                    <a:bodyPr/>
                    <a:lstStyle/>
                    <a:p>
                      <a:pPr>
                        <a:buNone/>
                      </a:pPr>
                      <a:r>
                        <a:rPr lang="en-US" sz="2400" b="1" dirty="0">
                          <a:effectLst/>
                          <a:latin typeface="Lato" panose="020F0502020204030203" pitchFamily="34" charset="77"/>
                        </a:rPr>
                        <a:t>Evaluation task</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None/>
                      </a:pPr>
                      <a:r>
                        <a:rPr lang="en-US" sz="2400" b="1" dirty="0">
                          <a:effectLst/>
                          <a:latin typeface="Lato" panose="020F0502020204030203" pitchFamily="34" charset="77"/>
                        </a:rPr>
                        <a:t>Reference comparison</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None/>
                      </a:pPr>
                      <a:r>
                        <a:rPr lang="en-US" sz="2400" b="1" dirty="0">
                          <a:effectLst/>
                          <a:latin typeface="Lato" panose="020F0502020204030203" pitchFamily="34" charset="77"/>
                        </a:rPr>
                        <a:t>Performance metric</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84817896"/>
                  </a:ext>
                </a:extLst>
              </a:tr>
              <a:tr h="1157656">
                <a:tc>
                  <a:txBody>
                    <a:bodyPr/>
                    <a:lstStyle/>
                    <a:p>
                      <a:pPr>
                        <a:buNone/>
                      </a:pPr>
                      <a:r>
                        <a:rPr lang="en-US" sz="2400" b="1" dirty="0">
                          <a:effectLst/>
                          <a:latin typeface="Lato" panose="020F0502020204030203" pitchFamily="34" charset="77"/>
                        </a:rPr>
                        <a:t>Artery-level velocity extraction</a:t>
                      </a:r>
                      <a:endParaRPr lang="en-US" sz="2400" dirty="0">
                        <a:effectLst/>
                        <a:latin typeface="Lato" panose="020F0502020204030203" pitchFamily="34" charset="77"/>
                      </a:endParaRPr>
                    </a:p>
                  </a:txBody>
                  <a:tcPr anchor="ctr">
                    <a:lnT w="12700" cap="flat" cmpd="sng" algn="ctr">
                      <a:solidFill>
                        <a:schemeClr val="tx1"/>
                      </a:solidFill>
                      <a:prstDash val="solid"/>
                      <a:round/>
                      <a:headEnd type="none" w="med" len="med"/>
                      <a:tailEnd type="none" w="med" len="med"/>
                    </a:lnT>
                  </a:tcPr>
                </a:tc>
                <a:tc>
                  <a:txBody>
                    <a:bodyPr/>
                    <a:lstStyle/>
                    <a:p>
                      <a:pPr>
                        <a:buNone/>
                      </a:pPr>
                      <a:r>
                        <a:rPr lang="en-US" sz="2400" dirty="0">
                          <a:effectLst/>
                          <a:latin typeface="Lato" panose="020F0502020204030203" pitchFamily="34" charset="77"/>
                        </a:rPr>
                        <a:t>Exact, missed, incorrect/hallucinated velocity</a:t>
                      </a:r>
                    </a:p>
                  </a:txBody>
                  <a:tcPr anchor="ctr">
                    <a:lnT w="12700" cap="flat" cmpd="sng" algn="ctr">
                      <a:solidFill>
                        <a:schemeClr val="tx1"/>
                      </a:solidFill>
                      <a:prstDash val="solid"/>
                      <a:round/>
                      <a:headEnd type="none" w="med" len="med"/>
                      <a:tailEnd type="none" w="med" len="med"/>
                    </a:lnT>
                  </a:tcPr>
                </a:tc>
                <a:tc>
                  <a:txBody>
                    <a:bodyPr/>
                    <a:lstStyle/>
                    <a:p>
                      <a:pPr>
                        <a:buNone/>
                      </a:pPr>
                      <a:r>
                        <a:rPr lang="en-US" sz="2400" dirty="0">
                          <a:effectLst/>
                          <a:latin typeface="Lato" panose="020F0502020204030203" pitchFamily="34" charset="77"/>
                        </a:rPr>
                        <a:t>Exact match rate (CI)</a:t>
                      </a:r>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6056730"/>
                  </a:ext>
                </a:extLst>
              </a:tr>
              <a:tr h="1513858">
                <a:tc>
                  <a:txBody>
                    <a:bodyPr/>
                    <a:lstStyle/>
                    <a:p>
                      <a:pPr>
                        <a:buNone/>
                      </a:pPr>
                      <a:r>
                        <a:rPr lang="en-US" sz="2400" b="1" dirty="0">
                          <a:effectLst/>
                          <a:latin typeface="Lato" panose="020F0502020204030203" pitchFamily="34" charset="77"/>
                        </a:rPr>
                        <a:t>TCD outcome classification</a:t>
                      </a:r>
                      <a:endParaRPr lang="en-US" sz="2400" dirty="0">
                        <a:effectLst/>
                        <a:latin typeface="Lato" panose="020F0502020204030203" pitchFamily="34" charset="77"/>
                      </a:endParaRPr>
                    </a:p>
                  </a:txBody>
                  <a:tcPr anchor="ctr">
                    <a:lnB w="12700" cap="flat" cmpd="sng" algn="ctr">
                      <a:solidFill>
                        <a:schemeClr val="tx1"/>
                      </a:solidFill>
                      <a:prstDash val="solid"/>
                      <a:round/>
                      <a:headEnd type="none" w="med" len="med"/>
                      <a:tailEnd type="none" w="med" len="med"/>
                    </a:lnB>
                  </a:tcPr>
                </a:tc>
                <a:tc>
                  <a:txBody>
                    <a:bodyPr/>
                    <a:lstStyle/>
                    <a:p>
                      <a:pPr>
                        <a:buNone/>
                      </a:pPr>
                      <a:r>
                        <a:rPr lang="en-US" sz="2400" dirty="0">
                          <a:effectLst/>
                          <a:latin typeface="Lato" panose="020F0502020204030203" pitchFamily="34" charset="77"/>
                        </a:rPr>
                        <a:t>Normal, Conditional, Abnormal, Undetermined</a:t>
                      </a:r>
                    </a:p>
                  </a:txBody>
                  <a:tcPr anchor="ctr">
                    <a:lnB w="12700" cap="flat" cmpd="sng" algn="ctr">
                      <a:solidFill>
                        <a:schemeClr val="tx1"/>
                      </a:solidFill>
                      <a:prstDash val="solid"/>
                      <a:round/>
                      <a:headEnd type="none" w="med" len="med"/>
                      <a:tailEnd type="none" w="med" len="med"/>
                    </a:lnB>
                  </a:tcPr>
                </a:tc>
                <a:tc>
                  <a:txBody>
                    <a:bodyPr/>
                    <a:lstStyle/>
                    <a:p>
                      <a:pPr>
                        <a:buNone/>
                      </a:pPr>
                      <a:r>
                        <a:rPr lang="en-US" sz="2400" dirty="0">
                          <a:effectLst/>
                          <a:latin typeface="Lato" panose="020F0502020204030203" pitchFamily="34" charset="77"/>
                        </a:rPr>
                        <a:t>Sensitivity, specificity, PPV, NPV, F1</a:t>
                      </a:r>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86075700"/>
                  </a:ext>
                </a:extLst>
              </a:tr>
            </a:tbl>
          </a:graphicData>
        </a:graphic>
      </p:graphicFrame>
    </p:spTree>
    <p:extLst>
      <p:ext uri="{BB962C8B-B14F-4D97-AF65-F5344CB8AC3E}">
        <p14:creationId xmlns:p14="http://schemas.microsoft.com/office/powerpoint/2010/main" val="3678723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DF7097D-FFE9-7A34-D382-0E443DC542C4}"/>
              </a:ext>
            </a:extLst>
          </p:cNvPr>
          <p:cNvPicPr>
            <a:picLocks noChangeAspect="1"/>
          </p:cNvPicPr>
          <p:nvPr/>
        </p:nvPicPr>
        <p:blipFill>
          <a:blip r:embed="rId4">
            <a:extLst>
              <a:ext uri="{28A0092B-C50C-407E-A947-70E740481C1C}">
                <a14:useLocalDpi xmlns:a14="http://schemas.microsoft.com/office/drawing/2010/main" val="0"/>
              </a:ext>
            </a:extLst>
          </a:blip>
          <a:srcRect l="1716" t="2709" r="4229" b="7401"/>
          <a:stretch>
            <a:fillRect/>
          </a:stretch>
        </p:blipFill>
        <p:spPr>
          <a:xfrm>
            <a:off x="6299842" y="1531976"/>
            <a:ext cx="5053958" cy="3794047"/>
          </a:xfrm>
          <a:prstGeom prst="rect">
            <a:avLst/>
          </a:prstGeom>
        </p:spPr>
      </p:pic>
      <p:sp>
        <p:nvSpPr>
          <p:cNvPr id="2" name="Title 1">
            <a:extLst>
              <a:ext uri="{FF2B5EF4-FFF2-40B4-BE49-F238E27FC236}">
                <a16:creationId xmlns:a16="http://schemas.microsoft.com/office/drawing/2014/main" id="{520DE8C3-D822-5EC5-6F32-00963A9B7710}"/>
              </a:ext>
            </a:extLst>
          </p:cNvPr>
          <p:cNvSpPr>
            <a:spLocks noGrp="1"/>
          </p:cNvSpPr>
          <p:nvPr>
            <p:ph type="title" idx="4294967295"/>
          </p:nvPr>
        </p:nvSpPr>
        <p:spPr>
          <a:xfrm>
            <a:off x="779748" y="223580"/>
            <a:ext cx="9055608" cy="805462"/>
          </a:xfrm>
          <a:prstGeom prst="rect">
            <a:avLst/>
          </a:prstGeom>
        </p:spPr>
        <p:txBody>
          <a:bodyPr/>
          <a:lstStyle/>
          <a:p>
            <a:r>
              <a:rPr lang="en-US" sz="3900" b="1" dirty="0">
                <a:latin typeface="Lato" panose="020F0502020204030203" pitchFamily="34" charset="77"/>
              </a:rPr>
              <a:t>LLMs achieved high extraction accuracy</a:t>
            </a:r>
          </a:p>
        </p:txBody>
      </p:sp>
      <p:graphicFrame>
        <p:nvGraphicFramePr>
          <p:cNvPr id="6" name="Diagram 5">
            <a:extLst>
              <a:ext uri="{FF2B5EF4-FFF2-40B4-BE49-F238E27FC236}">
                <a16:creationId xmlns:a16="http://schemas.microsoft.com/office/drawing/2014/main" id="{C16623BA-E656-85ED-D558-68C5C3893C53}"/>
              </a:ext>
            </a:extLst>
          </p:cNvPr>
          <p:cNvGraphicFramePr/>
          <p:nvPr>
            <p:extLst>
              <p:ext uri="{D42A27DB-BD31-4B8C-83A1-F6EECF244321}">
                <p14:modId xmlns:p14="http://schemas.microsoft.com/office/powerpoint/2010/main" val="2172854565"/>
              </p:ext>
            </p:extLst>
          </p:nvPr>
        </p:nvGraphicFramePr>
        <p:xfrm>
          <a:off x="409815" y="1531976"/>
          <a:ext cx="5685148" cy="387590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7" name="TextBox 6">
            <a:extLst>
              <a:ext uri="{FF2B5EF4-FFF2-40B4-BE49-F238E27FC236}">
                <a16:creationId xmlns:a16="http://schemas.microsoft.com/office/drawing/2014/main" id="{3B5EB83F-BAA7-02FF-FBB9-F5D6BC4D7CD3}"/>
              </a:ext>
            </a:extLst>
          </p:cNvPr>
          <p:cNvSpPr txBox="1"/>
          <p:nvPr/>
        </p:nvSpPr>
        <p:spPr>
          <a:xfrm>
            <a:off x="837162" y="1134470"/>
            <a:ext cx="9508467" cy="430887"/>
          </a:xfrm>
          <a:prstGeom prst="rect">
            <a:avLst/>
          </a:prstGeom>
          <a:noFill/>
        </p:spPr>
        <p:txBody>
          <a:bodyPr wrap="square" rtlCol="0">
            <a:spAutoFit/>
          </a:bodyPr>
          <a:lstStyle/>
          <a:p>
            <a:pPr algn="ctr"/>
            <a:r>
              <a:rPr lang="en-US" sz="2200" b="1" dirty="0">
                <a:latin typeface="Lato" panose="020F0502020204030203" pitchFamily="34" charset="77"/>
              </a:rPr>
              <a:t>Error Analysis (N = 2130 unique velocity*artery*side)</a:t>
            </a:r>
            <a:endParaRPr lang="en-US" sz="3600" b="1" u="sng" dirty="0">
              <a:latin typeface="Lato" panose="020F0502020204030203" pitchFamily="34" charset="77"/>
            </a:endParaRPr>
          </a:p>
        </p:txBody>
      </p:sp>
      <p:pic>
        <p:nvPicPr>
          <p:cNvPr id="9" name="Picture 8">
            <a:extLst>
              <a:ext uri="{FF2B5EF4-FFF2-40B4-BE49-F238E27FC236}">
                <a16:creationId xmlns:a16="http://schemas.microsoft.com/office/drawing/2014/main" id="{D17329A5-E752-DD43-C96C-FFB77A7C2D2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550509" y="1134470"/>
            <a:ext cx="1008170" cy="1231837"/>
          </a:xfrm>
          <a:prstGeom prst="rect">
            <a:avLst/>
          </a:prstGeom>
        </p:spPr>
      </p:pic>
    </p:spTree>
    <p:extLst>
      <p:ext uri="{BB962C8B-B14F-4D97-AF65-F5344CB8AC3E}">
        <p14:creationId xmlns:p14="http://schemas.microsoft.com/office/powerpoint/2010/main" val="3884061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FD56FA-3638-12B7-4015-2A3B58FF04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61EA36-E8D1-C3A2-3B04-E7970615B84B}"/>
              </a:ext>
            </a:extLst>
          </p:cNvPr>
          <p:cNvSpPr>
            <a:spLocks noGrp="1"/>
          </p:cNvSpPr>
          <p:nvPr>
            <p:ph type="title" idx="4294967295"/>
          </p:nvPr>
        </p:nvSpPr>
        <p:spPr>
          <a:xfrm>
            <a:off x="838200" y="154112"/>
            <a:ext cx="9055608" cy="878643"/>
          </a:xfrm>
          <a:prstGeom prst="rect">
            <a:avLst/>
          </a:prstGeom>
        </p:spPr>
        <p:txBody>
          <a:bodyPr/>
          <a:lstStyle/>
          <a:p>
            <a:r>
              <a:rPr lang="en-US" sz="3200" b="1" dirty="0">
                <a:latin typeface="Lato" panose="020F0502020204030203" pitchFamily="34" charset="77"/>
              </a:rPr>
              <a:t>Outcome classification showed strong performance</a:t>
            </a:r>
          </a:p>
        </p:txBody>
      </p:sp>
      <p:sp>
        <p:nvSpPr>
          <p:cNvPr id="16" name="TextBox 15">
            <a:extLst>
              <a:ext uri="{FF2B5EF4-FFF2-40B4-BE49-F238E27FC236}">
                <a16:creationId xmlns:a16="http://schemas.microsoft.com/office/drawing/2014/main" id="{5E85BE81-0852-73FD-942D-A1D57EE1D3E3}"/>
              </a:ext>
            </a:extLst>
          </p:cNvPr>
          <p:cNvSpPr txBox="1"/>
          <p:nvPr/>
        </p:nvSpPr>
        <p:spPr>
          <a:xfrm>
            <a:off x="838200" y="1833489"/>
            <a:ext cx="5257800" cy="1046440"/>
          </a:xfrm>
          <a:prstGeom prst="rect">
            <a:avLst/>
          </a:prstGeom>
          <a:noFill/>
        </p:spPr>
        <p:txBody>
          <a:bodyPr wrap="square" rtlCol="0">
            <a:spAutoFit/>
          </a:bodyPr>
          <a:lstStyle/>
          <a:p>
            <a:pPr algn="ctr"/>
            <a:r>
              <a:rPr lang="en-US" sz="2200" b="1" dirty="0">
                <a:latin typeface="Lato" panose="020F0502020204030203" pitchFamily="34" charset="77"/>
              </a:rPr>
              <a:t>Abnormal v/s Not-Abnormal </a:t>
            </a:r>
            <a:br>
              <a:rPr lang="en-US" sz="2200" b="1" dirty="0">
                <a:latin typeface="Lato" panose="020F0502020204030203" pitchFamily="34" charset="77"/>
              </a:rPr>
            </a:br>
            <a:r>
              <a:rPr lang="en-US" sz="4000" b="1" dirty="0">
                <a:latin typeface="Lato" panose="020F0502020204030203" pitchFamily="34" charset="77"/>
              </a:rPr>
              <a:t>F1 : </a:t>
            </a:r>
            <a:r>
              <a:rPr lang="en-US" sz="4000" b="1" u="sng" dirty="0">
                <a:latin typeface="Lato" panose="020F0502020204030203" pitchFamily="34" charset="77"/>
              </a:rPr>
              <a:t>0.96</a:t>
            </a:r>
            <a:endParaRPr lang="en-US" sz="3600" b="1" u="sng" dirty="0">
              <a:latin typeface="Lato" panose="020F0502020204030203" pitchFamily="34" charset="77"/>
            </a:endParaRPr>
          </a:p>
        </p:txBody>
      </p:sp>
      <p:sp>
        <p:nvSpPr>
          <p:cNvPr id="19" name="TextBox 18">
            <a:extLst>
              <a:ext uri="{FF2B5EF4-FFF2-40B4-BE49-F238E27FC236}">
                <a16:creationId xmlns:a16="http://schemas.microsoft.com/office/drawing/2014/main" id="{61D59A16-BEB7-0DF7-9889-A93F0A7B430E}"/>
              </a:ext>
            </a:extLst>
          </p:cNvPr>
          <p:cNvSpPr txBox="1"/>
          <p:nvPr/>
        </p:nvSpPr>
        <p:spPr>
          <a:xfrm>
            <a:off x="838200" y="3984610"/>
            <a:ext cx="5257800" cy="1046440"/>
          </a:xfrm>
          <a:prstGeom prst="rect">
            <a:avLst/>
          </a:prstGeom>
          <a:noFill/>
        </p:spPr>
        <p:txBody>
          <a:bodyPr wrap="square" rtlCol="0">
            <a:spAutoFit/>
          </a:bodyPr>
          <a:lstStyle/>
          <a:p>
            <a:pPr algn="ctr"/>
            <a:r>
              <a:rPr lang="en-US" sz="2200" b="1" dirty="0">
                <a:latin typeface="Lato" panose="020F0502020204030203" pitchFamily="34" charset="77"/>
              </a:rPr>
              <a:t>Multi-class </a:t>
            </a:r>
            <a:r>
              <a:rPr lang="en-US" sz="1200" b="1" dirty="0">
                <a:latin typeface="Lato" panose="020F0502020204030203" pitchFamily="34" charset="77"/>
              </a:rPr>
              <a:t>(Abnormal, Conditional, Normal, Undetermined)</a:t>
            </a:r>
            <a:br>
              <a:rPr lang="en-US" sz="2200" b="1" dirty="0">
                <a:latin typeface="Lato" panose="020F0502020204030203" pitchFamily="34" charset="77"/>
              </a:rPr>
            </a:br>
            <a:r>
              <a:rPr lang="en-US" sz="4000" b="1" dirty="0">
                <a:latin typeface="Lato" panose="020F0502020204030203" pitchFamily="34" charset="77"/>
              </a:rPr>
              <a:t>F1 : </a:t>
            </a:r>
            <a:r>
              <a:rPr lang="en-US" sz="4000" b="1" u="sng" dirty="0">
                <a:latin typeface="Lato" panose="020F0502020204030203" pitchFamily="34" charset="77"/>
              </a:rPr>
              <a:t>0.93</a:t>
            </a:r>
            <a:endParaRPr lang="en-US" sz="3600" b="1" u="sng" dirty="0">
              <a:latin typeface="Lato" panose="020F0502020204030203" pitchFamily="34" charset="77"/>
            </a:endParaRPr>
          </a:p>
        </p:txBody>
      </p:sp>
      <p:pic>
        <p:nvPicPr>
          <p:cNvPr id="8" name="Picture 7">
            <a:extLst>
              <a:ext uri="{FF2B5EF4-FFF2-40B4-BE49-F238E27FC236}">
                <a16:creationId xmlns:a16="http://schemas.microsoft.com/office/drawing/2014/main" id="{DE8A1D36-5353-F0D6-158B-09F4D81441DE}"/>
              </a:ext>
            </a:extLst>
          </p:cNvPr>
          <p:cNvPicPr>
            <a:picLocks noChangeAspect="1"/>
          </p:cNvPicPr>
          <p:nvPr/>
        </p:nvPicPr>
        <p:blipFill>
          <a:blip r:embed="rId3">
            <a:extLst>
              <a:ext uri="{28A0092B-C50C-407E-A947-70E740481C1C}">
                <a14:useLocalDpi xmlns:a14="http://schemas.microsoft.com/office/drawing/2010/main" val="0"/>
              </a:ext>
            </a:extLst>
          </a:blip>
          <a:srcRect t="26281" b="7569"/>
          <a:stretch>
            <a:fillRect/>
          </a:stretch>
        </p:blipFill>
        <p:spPr>
          <a:xfrm>
            <a:off x="238433" y="2924931"/>
            <a:ext cx="6892068" cy="1164690"/>
          </a:xfrm>
          <a:prstGeom prst="rect">
            <a:avLst/>
          </a:prstGeom>
        </p:spPr>
      </p:pic>
      <p:pic>
        <p:nvPicPr>
          <p:cNvPr id="10" name="Picture 9">
            <a:extLst>
              <a:ext uri="{FF2B5EF4-FFF2-40B4-BE49-F238E27FC236}">
                <a16:creationId xmlns:a16="http://schemas.microsoft.com/office/drawing/2014/main" id="{C264D375-DE3A-B76E-7CFF-DD52FF34B70F}"/>
              </a:ext>
            </a:extLst>
          </p:cNvPr>
          <p:cNvPicPr>
            <a:picLocks noChangeAspect="1"/>
          </p:cNvPicPr>
          <p:nvPr/>
        </p:nvPicPr>
        <p:blipFill>
          <a:blip r:embed="rId4">
            <a:extLst>
              <a:ext uri="{28A0092B-C50C-407E-A947-70E740481C1C}">
                <a14:useLocalDpi xmlns:a14="http://schemas.microsoft.com/office/drawing/2010/main" val="0"/>
              </a:ext>
            </a:extLst>
          </a:blip>
          <a:srcRect t="26826" b="8729"/>
          <a:stretch>
            <a:fillRect/>
          </a:stretch>
        </p:blipFill>
        <p:spPr>
          <a:xfrm>
            <a:off x="238433" y="4993374"/>
            <a:ext cx="6874528" cy="1131784"/>
          </a:xfrm>
          <a:prstGeom prst="rect">
            <a:avLst/>
          </a:prstGeom>
        </p:spPr>
      </p:pic>
      <p:pic>
        <p:nvPicPr>
          <p:cNvPr id="20" name="Picture 19" descr="A black and white sign with a graph and numbers&#10;&#10;AI-generated content may be incorrect.">
            <a:extLst>
              <a:ext uri="{FF2B5EF4-FFF2-40B4-BE49-F238E27FC236}">
                <a16:creationId xmlns:a16="http://schemas.microsoft.com/office/drawing/2014/main" id="{F350225E-7A92-B20E-70B7-C18FEF79B9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32795" y="1248221"/>
            <a:ext cx="903126" cy="1201188"/>
          </a:xfrm>
          <a:prstGeom prst="rect">
            <a:avLst/>
          </a:prstGeom>
          <a:effectLst>
            <a:outerShdw blurRad="50800" dist="38100" dir="2700000" algn="tl" rotWithShape="0">
              <a:prstClr val="black">
                <a:alpha val="40000"/>
              </a:prstClr>
            </a:outerShdw>
          </a:effectLst>
        </p:spPr>
      </p:pic>
      <p:pic>
        <p:nvPicPr>
          <p:cNvPr id="26" name="Picture 25">
            <a:extLst>
              <a:ext uri="{FF2B5EF4-FFF2-40B4-BE49-F238E27FC236}">
                <a16:creationId xmlns:a16="http://schemas.microsoft.com/office/drawing/2014/main" id="{475432F9-6D26-AF6A-5F0A-7FFA2E9FD7C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7748" y="1248221"/>
            <a:ext cx="920904" cy="1224834"/>
          </a:xfrm>
          <a:prstGeom prst="rect">
            <a:avLst/>
          </a:prstGeom>
          <a:effectLst>
            <a:outerShdw blurRad="50800" dist="38100" dir="8100000" algn="tr" rotWithShape="0">
              <a:prstClr val="black">
                <a:alpha val="40000"/>
              </a:prstClr>
            </a:outerShdw>
          </a:effectLst>
        </p:spPr>
      </p:pic>
      <p:sp>
        <p:nvSpPr>
          <p:cNvPr id="37" name="TextBox 36">
            <a:extLst>
              <a:ext uri="{FF2B5EF4-FFF2-40B4-BE49-F238E27FC236}">
                <a16:creationId xmlns:a16="http://schemas.microsoft.com/office/drawing/2014/main" id="{B543D790-B34A-2AE7-8338-C66D71644B44}"/>
              </a:ext>
            </a:extLst>
          </p:cNvPr>
          <p:cNvSpPr txBox="1"/>
          <p:nvPr/>
        </p:nvSpPr>
        <p:spPr>
          <a:xfrm>
            <a:off x="7712728" y="4727102"/>
            <a:ext cx="3286124" cy="1200329"/>
          </a:xfrm>
          <a:prstGeom prst="rect">
            <a:avLst/>
          </a:prstGeom>
          <a:noFill/>
        </p:spPr>
        <p:txBody>
          <a:bodyPr wrap="square" rtlCol="0">
            <a:spAutoFit/>
          </a:bodyPr>
          <a:lstStyle/>
          <a:p>
            <a:pPr algn="ctr"/>
            <a:r>
              <a:rPr lang="en-US" sz="2400" b="1" dirty="0">
                <a:latin typeface="Lato" panose="020F0502020204030203" pitchFamily="34" charset="77"/>
              </a:rPr>
              <a:t>Distribution in agreement with current literature</a:t>
            </a:r>
          </a:p>
        </p:txBody>
      </p:sp>
      <p:pic>
        <p:nvPicPr>
          <p:cNvPr id="5" name="Picture 4">
            <a:extLst>
              <a:ext uri="{FF2B5EF4-FFF2-40B4-BE49-F238E27FC236}">
                <a16:creationId xmlns:a16="http://schemas.microsoft.com/office/drawing/2014/main" id="{6FCFC5FB-B1FF-6A40-38CB-4ADBACFCECE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28149" y="1437674"/>
            <a:ext cx="3455282" cy="3289428"/>
          </a:xfrm>
          <a:prstGeom prst="rect">
            <a:avLst/>
          </a:prstGeom>
        </p:spPr>
      </p:pic>
    </p:spTree>
    <p:extLst>
      <p:ext uri="{BB962C8B-B14F-4D97-AF65-F5344CB8AC3E}">
        <p14:creationId xmlns:p14="http://schemas.microsoft.com/office/powerpoint/2010/main" val="2261065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3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AA9A1-F21E-DC1D-DD17-FF3D55F97AFC}"/>
              </a:ext>
            </a:extLst>
          </p:cNvPr>
          <p:cNvSpPr>
            <a:spLocks noGrp="1"/>
          </p:cNvSpPr>
          <p:nvPr>
            <p:ph type="title" idx="4294967295"/>
          </p:nvPr>
        </p:nvSpPr>
        <p:spPr>
          <a:xfrm>
            <a:off x="838200" y="1205"/>
            <a:ext cx="8802414" cy="805462"/>
          </a:xfrm>
        </p:spPr>
        <p:txBody>
          <a:bodyPr/>
          <a:lstStyle/>
          <a:p>
            <a:r>
              <a:rPr lang="en-US" sz="3400" b="1" dirty="0">
                <a:latin typeface="Lato" panose="020F0502020204030203" pitchFamily="34" charset="77"/>
              </a:rPr>
              <a:t>Scalable and reusable pipeline for production deployment</a:t>
            </a:r>
          </a:p>
        </p:txBody>
      </p:sp>
      <p:sp>
        <p:nvSpPr>
          <p:cNvPr id="18" name="Content Placeholder 2">
            <a:extLst>
              <a:ext uri="{FF2B5EF4-FFF2-40B4-BE49-F238E27FC236}">
                <a16:creationId xmlns:a16="http://schemas.microsoft.com/office/drawing/2014/main" id="{4996E644-84FD-2D99-956D-DDA3E7542415}"/>
              </a:ext>
            </a:extLst>
          </p:cNvPr>
          <p:cNvSpPr txBox="1">
            <a:spLocks/>
          </p:cNvSpPr>
          <p:nvPr/>
        </p:nvSpPr>
        <p:spPr>
          <a:xfrm>
            <a:off x="838200" y="1173565"/>
            <a:ext cx="2406889" cy="47788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atin typeface="Lato" panose="020F0502020204030203" pitchFamily="34" charset="77"/>
              <a:ea typeface="Open Sans" panose="020B0606030504020204" pitchFamily="34" charset="0"/>
              <a:cs typeface="Open Sans" panose="020B0606030504020204" pitchFamily="34" charset="0"/>
            </a:endParaRPr>
          </a:p>
        </p:txBody>
      </p:sp>
      <p:sp>
        <p:nvSpPr>
          <p:cNvPr id="19" name="Content Placeholder 2">
            <a:extLst>
              <a:ext uri="{FF2B5EF4-FFF2-40B4-BE49-F238E27FC236}">
                <a16:creationId xmlns:a16="http://schemas.microsoft.com/office/drawing/2014/main" id="{1BAB8C90-627E-6EB2-BBCB-265BF1D3D267}"/>
              </a:ext>
            </a:extLst>
          </p:cNvPr>
          <p:cNvSpPr txBox="1">
            <a:spLocks/>
          </p:cNvSpPr>
          <p:nvPr/>
        </p:nvSpPr>
        <p:spPr>
          <a:xfrm>
            <a:off x="8682309" y="2138184"/>
            <a:ext cx="3509691" cy="322730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a:latin typeface="Lato" panose="020F0502020204030203" pitchFamily="34" charset="77"/>
                <a:ea typeface="Open Sans" panose="020B0606030504020204" pitchFamily="34" charset="0"/>
                <a:cs typeface="Open Sans" panose="020B0606030504020204" pitchFamily="34" charset="0"/>
              </a:rPr>
              <a:t>Built in Python as configurable cli-tool</a:t>
            </a:r>
          </a:p>
          <a:p>
            <a:r>
              <a:rPr lang="en-US" sz="2600">
                <a:latin typeface="Lato" panose="020F0502020204030203" pitchFamily="34" charset="77"/>
                <a:ea typeface="Open Sans" panose="020B0606030504020204" pitchFamily="34" charset="0"/>
                <a:cs typeface="Open Sans" panose="020B0606030504020204" pitchFamily="34" charset="0"/>
              </a:rPr>
              <a:t>Works with any OpenAI compliant API endpoint</a:t>
            </a:r>
          </a:p>
          <a:p>
            <a:r>
              <a:rPr lang="en-US">
                <a:latin typeface="Lato" panose="020F0502020204030203" pitchFamily="34" charset="77"/>
              </a:rPr>
              <a:t>Parallelized yet traffic-controlled </a:t>
            </a:r>
            <a:endParaRPr lang="en-US" sz="2600">
              <a:latin typeface="Lato" panose="020F0502020204030203" pitchFamily="34" charset="77"/>
              <a:ea typeface="Open Sans" panose="020B0606030504020204" pitchFamily="34" charset="0"/>
              <a:cs typeface="Open Sans" panose="020B0606030504020204" pitchFamily="34" charset="0"/>
            </a:endParaRPr>
          </a:p>
        </p:txBody>
      </p:sp>
      <p:pic>
        <p:nvPicPr>
          <p:cNvPr id="22" name="Picture 21" descr="A diagram of a traffic light&#10;&#10;AI-generated content may be incorrect.">
            <a:extLst>
              <a:ext uri="{FF2B5EF4-FFF2-40B4-BE49-F238E27FC236}">
                <a16:creationId xmlns:a16="http://schemas.microsoft.com/office/drawing/2014/main" id="{192EFD1D-073F-C771-E954-76544F69CD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434" y="1393571"/>
            <a:ext cx="8219875" cy="397191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906109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6DBE66D-9AB8-E7CE-8001-66A862AC0D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415820" y="1894115"/>
            <a:ext cx="115292" cy="3771687"/>
          </a:xfrm>
          <a:prstGeom prst="rect">
            <a:avLst/>
          </a:prstGeom>
        </p:spPr>
      </p:pic>
      <p:sp>
        <p:nvSpPr>
          <p:cNvPr id="2" name="Title 1">
            <a:extLst>
              <a:ext uri="{FF2B5EF4-FFF2-40B4-BE49-F238E27FC236}">
                <a16:creationId xmlns:a16="http://schemas.microsoft.com/office/drawing/2014/main" id="{FB6F9874-5E69-DEE7-919C-A3B37F1143E7}"/>
              </a:ext>
            </a:extLst>
          </p:cNvPr>
          <p:cNvSpPr>
            <a:spLocks noGrp="1"/>
          </p:cNvSpPr>
          <p:nvPr>
            <p:ph type="title" idx="4294967295"/>
          </p:nvPr>
        </p:nvSpPr>
        <p:spPr>
          <a:xfrm>
            <a:off x="838200" y="1506100"/>
            <a:ext cx="10515600" cy="1325563"/>
          </a:xfrm>
          <a:prstGeom prst="rect">
            <a:avLst/>
          </a:prstGeom>
        </p:spPr>
        <p:txBody>
          <a:bodyPr/>
          <a:lstStyle/>
          <a:p>
            <a:r>
              <a:rPr lang="en-US" sz="3200" dirty="0">
                <a:latin typeface="Lato" panose="020F0502020204030203" pitchFamily="34" charset="77"/>
              </a:rPr>
              <a:t>Development and Validation of an LLM-Based Pipeline for Transcranial Doppler Interpretation in Pediatric Sickle Cell Disease</a:t>
            </a:r>
            <a:br>
              <a:rPr lang="en-US" sz="2800" dirty="0">
                <a:latin typeface="Lato" panose="020F0502020204030203" pitchFamily="34" charset="77"/>
              </a:rPr>
            </a:br>
            <a:r>
              <a:rPr lang="en-US" sz="2800" dirty="0">
                <a:latin typeface="Lato" panose="020F0502020204030203" pitchFamily="34" charset="77"/>
              </a:rPr>
              <a:t>Session Code: TRI24</a:t>
            </a:r>
          </a:p>
        </p:txBody>
      </p:sp>
      <p:sp>
        <p:nvSpPr>
          <p:cNvPr id="3" name="Content Placeholder 2">
            <a:extLst>
              <a:ext uri="{FF2B5EF4-FFF2-40B4-BE49-F238E27FC236}">
                <a16:creationId xmlns:a16="http://schemas.microsoft.com/office/drawing/2014/main" id="{BF41780E-8E68-ECDE-5BA7-E6E722811B29}"/>
              </a:ext>
            </a:extLst>
          </p:cNvPr>
          <p:cNvSpPr>
            <a:spLocks noGrp="1"/>
          </p:cNvSpPr>
          <p:nvPr>
            <p:ph idx="4294967295"/>
          </p:nvPr>
        </p:nvSpPr>
        <p:spPr>
          <a:xfrm>
            <a:off x="838200" y="3429000"/>
            <a:ext cx="10515600" cy="2646587"/>
          </a:xfrm>
          <a:prstGeom prst="rect">
            <a:avLst/>
          </a:prstGeom>
        </p:spPr>
        <p:txBody>
          <a:bodyPr/>
          <a:lstStyle/>
          <a:p>
            <a:pPr marL="0" indent="0">
              <a:buNone/>
            </a:pPr>
            <a:endParaRPr lang="en-US" sz="2400" dirty="0">
              <a:latin typeface="Lato" panose="020F0502020204030203" pitchFamily="34" charset="77"/>
            </a:endParaRPr>
          </a:p>
          <a:p>
            <a:pPr marL="0" indent="0">
              <a:buNone/>
            </a:pPr>
            <a:r>
              <a:rPr lang="en-US" sz="2400" dirty="0">
                <a:latin typeface="Lato" panose="020F0502020204030203" pitchFamily="34" charset="77"/>
              </a:rPr>
              <a:t>Speaker : Sahal Master, BDS, MPH</a:t>
            </a:r>
          </a:p>
          <a:p>
            <a:pPr marL="0" indent="0">
              <a:buNone/>
            </a:pPr>
            <a:r>
              <a:rPr lang="en-US" sz="2400" dirty="0">
                <a:latin typeface="Lato" panose="020F0502020204030203" pitchFamily="34" charset="77"/>
              </a:rPr>
              <a:t>Institution : Children’s Hospital of Philadelphia</a:t>
            </a:r>
          </a:p>
          <a:p>
            <a:pPr marL="0" indent="0">
              <a:buNone/>
            </a:pPr>
            <a:r>
              <a:rPr lang="en-US" sz="2400" dirty="0">
                <a:latin typeface="Lato" panose="020F0502020204030203" pitchFamily="34" charset="77"/>
              </a:rPr>
              <a:t>Connect with me at </a:t>
            </a:r>
            <a:r>
              <a:rPr lang="en-US" sz="2400" dirty="0">
                <a:latin typeface="Lato" panose="020F0502020204030203" pitchFamily="34" charset="77"/>
                <a:hlinkClick r:id="rId5"/>
              </a:rPr>
              <a:t>masters2@chop.edu</a:t>
            </a:r>
            <a:r>
              <a:rPr lang="en-US" sz="2400" dirty="0">
                <a:latin typeface="Lato" panose="020F0502020204030203" pitchFamily="34" charset="77"/>
              </a:rPr>
              <a:t> | </a:t>
            </a:r>
            <a:r>
              <a:rPr lang="en-US" sz="2400" dirty="0">
                <a:latin typeface="Lato" panose="020F0502020204030203" pitchFamily="34" charset="77"/>
                <a:hlinkClick r:id="rId6"/>
              </a:rPr>
              <a:t>https://www.linkedin.com/in/mastersahal</a:t>
            </a:r>
            <a:r>
              <a:rPr lang="en-US" sz="2400" dirty="0">
                <a:latin typeface="Lato" panose="020F0502020204030203" pitchFamily="34" charset="77"/>
              </a:rPr>
              <a:t>  </a:t>
            </a:r>
          </a:p>
        </p:txBody>
      </p:sp>
      <p:pic>
        <p:nvPicPr>
          <p:cNvPr id="5" name="Picture 4">
            <a:extLst>
              <a:ext uri="{FF2B5EF4-FFF2-40B4-BE49-F238E27FC236}">
                <a16:creationId xmlns:a16="http://schemas.microsoft.com/office/drawing/2014/main" id="{7592F354-3A15-5A5A-4249-5C8206297B00}"/>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838200" y="350583"/>
            <a:ext cx="2291565" cy="669138"/>
          </a:xfrm>
          <a:prstGeom prst="rect">
            <a:avLst/>
          </a:prstGeom>
        </p:spPr>
      </p:pic>
    </p:spTree>
    <p:extLst>
      <p:ext uri="{BB962C8B-B14F-4D97-AF65-F5344CB8AC3E}">
        <p14:creationId xmlns:p14="http://schemas.microsoft.com/office/powerpoint/2010/main" val="30897766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DA0023-80C2-D373-CCF9-78C69970AA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EA0989-1B7E-B986-8926-DBAF16A4A9B6}"/>
              </a:ext>
            </a:extLst>
          </p:cNvPr>
          <p:cNvSpPr>
            <a:spLocks noGrp="1"/>
          </p:cNvSpPr>
          <p:nvPr>
            <p:ph type="title" idx="4294967295"/>
          </p:nvPr>
        </p:nvSpPr>
        <p:spPr>
          <a:xfrm>
            <a:off x="838200" y="265210"/>
            <a:ext cx="9055608" cy="805462"/>
          </a:xfrm>
          <a:prstGeom prst="rect">
            <a:avLst/>
          </a:prstGeom>
        </p:spPr>
        <p:txBody>
          <a:bodyPr/>
          <a:lstStyle/>
          <a:p>
            <a:r>
              <a:rPr lang="en-US" b="1" dirty="0">
                <a:latin typeface="Lato" panose="020F0502020204030203" pitchFamily="34" charset="77"/>
              </a:rPr>
              <a:t>Conclusions and Future Directions</a:t>
            </a:r>
          </a:p>
        </p:txBody>
      </p:sp>
      <p:sp>
        <p:nvSpPr>
          <p:cNvPr id="4" name="Content Placeholder 2">
            <a:extLst>
              <a:ext uri="{FF2B5EF4-FFF2-40B4-BE49-F238E27FC236}">
                <a16:creationId xmlns:a16="http://schemas.microsoft.com/office/drawing/2014/main" id="{65865466-7B55-F3AA-C630-35593AC2D6DA}"/>
              </a:ext>
            </a:extLst>
          </p:cNvPr>
          <p:cNvSpPr txBox="1">
            <a:spLocks/>
          </p:cNvSpPr>
          <p:nvPr/>
        </p:nvSpPr>
        <p:spPr>
          <a:xfrm>
            <a:off x="838199" y="1173565"/>
            <a:ext cx="10096893" cy="46899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indent="-171450"/>
            <a:endParaRPr lang="en-US" sz="1800">
              <a:latin typeface="Lato" panose="020F0502020204030203" pitchFamily="34" charset="77"/>
            </a:endParaRPr>
          </a:p>
        </p:txBody>
      </p:sp>
      <p:sp>
        <p:nvSpPr>
          <p:cNvPr id="8" name="Content Placeholder 2">
            <a:extLst>
              <a:ext uri="{FF2B5EF4-FFF2-40B4-BE49-F238E27FC236}">
                <a16:creationId xmlns:a16="http://schemas.microsoft.com/office/drawing/2014/main" id="{3EE37496-AE8F-659E-2581-348D03C0CF86}"/>
              </a:ext>
            </a:extLst>
          </p:cNvPr>
          <p:cNvSpPr txBox="1">
            <a:spLocks/>
          </p:cNvSpPr>
          <p:nvPr/>
        </p:nvSpPr>
        <p:spPr>
          <a:xfrm>
            <a:off x="838200" y="1173565"/>
            <a:ext cx="10162880" cy="46899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b="1" dirty="0">
                <a:latin typeface="Lato" panose="020F0502020204030203" pitchFamily="34" charset="77"/>
              </a:rPr>
              <a:t>What we showed ?</a:t>
            </a:r>
          </a:p>
          <a:p>
            <a:pPr lvl="1"/>
            <a:r>
              <a:rPr lang="en-US" sz="2800" dirty="0">
                <a:latin typeface="Lato" panose="020F0502020204030203" pitchFamily="34" charset="77"/>
              </a:rPr>
              <a:t>Scalable LLM pipeline for structured TCD data </a:t>
            </a:r>
          </a:p>
          <a:p>
            <a:pPr lvl="1"/>
            <a:r>
              <a:rPr lang="en-US" sz="2800" dirty="0">
                <a:latin typeface="Lato" panose="020F0502020204030203" pitchFamily="34" charset="77"/>
              </a:rPr>
              <a:t>Accurate extraction and outcome classification </a:t>
            </a:r>
          </a:p>
          <a:p>
            <a:pPr lvl="1"/>
            <a:r>
              <a:rPr lang="en-US" sz="2800" dirty="0">
                <a:latin typeface="Lato" panose="020F0502020204030203" pitchFamily="34" charset="77"/>
              </a:rPr>
              <a:t>Unlocks free-text clinical data </a:t>
            </a:r>
          </a:p>
          <a:p>
            <a:pPr marL="457200" lvl="1" indent="0">
              <a:buNone/>
            </a:pPr>
            <a:endParaRPr lang="en-US" sz="2800" dirty="0">
              <a:latin typeface="Lato" panose="020F0502020204030203" pitchFamily="34" charset="77"/>
            </a:endParaRPr>
          </a:p>
          <a:p>
            <a:r>
              <a:rPr lang="en-US" sz="3600" b="1" dirty="0">
                <a:latin typeface="Lato" panose="020F0502020204030203" pitchFamily="34" charset="77"/>
              </a:rPr>
              <a:t>What’s next ?</a:t>
            </a:r>
          </a:p>
          <a:p>
            <a:pPr lvl="1"/>
            <a:r>
              <a:rPr lang="en-US" sz="2800" dirty="0">
                <a:latin typeface="Lato" panose="020F0502020204030203" pitchFamily="34" charset="77"/>
              </a:rPr>
              <a:t>Build multicenter TCD repository </a:t>
            </a:r>
          </a:p>
          <a:p>
            <a:pPr lvl="1"/>
            <a:r>
              <a:rPr lang="en-US" sz="2800" dirty="0">
                <a:latin typeface="Lato" panose="020F0502020204030203" pitchFamily="34" charset="77"/>
              </a:rPr>
              <a:t>Link with PEDSnet for real-world studies </a:t>
            </a:r>
          </a:p>
          <a:p>
            <a:pPr lvl="1"/>
            <a:r>
              <a:rPr lang="en-US" sz="2800" dirty="0">
                <a:latin typeface="Lato" panose="020F0502020204030203" pitchFamily="34" charset="77"/>
              </a:rPr>
              <a:t>Generalize to other clinical domains</a:t>
            </a:r>
          </a:p>
        </p:txBody>
      </p:sp>
    </p:spTree>
    <p:extLst>
      <p:ext uri="{BB962C8B-B14F-4D97-AF65-F5344CB8AC3E}">
        <p14:creationId xmlns:p14="http://schemas.microsoft.com/office/powerpoint/2010/main" val="24098916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1578C9-AE4C-2ED0-5B29-0E3652505F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2DC1A3-538B-4AC2-CDD5-4090747C10F5}"/>
              </a:ext>
            </a:extLst>
          </p:cNvPr>
          <p:cNvSpPr>
            <a:spLocks noGrp="1"/>
          </p:cNvSpPr>
          <p:nvPr>
            <p:ph type="title" idx="4294967295"/>
          </p:nvPr>
        </p:nvSpPr>
        <p:spPr>
          <a:xfrm>
            <a:off x="838200" y="265210"/>
            <a:ext cx="9055608" cy="805462"/>
          </a:xfrm>
          <a:prstGeom prst="rect">
            <a:avLst/>
          </a:prstGeom>
        </p:spPr>
        <p:txBody>
          <a:bodyPr/>
          <a:lstStyle/>
          <a:p>
            <a:r>
              <a:rPr lang="en-US" b="1">
                <a:latin typeface="Lato" panose="020F0502020204030203" pitchFamily="34" charset="77"/>
              </a:rPr>
              <a:t>Acknowledgements</a:t>
            </a:r>
          </a:p>
        </p:txBody>
      </p:sp>
      <p:sp>
        <p:nvSpPr>
          <p:cNvPr id="4" name="Content Placeholder 2">
            <a:extLst>
              <a:ext uri="{FF2B5EF4-FFF2-40B4-BE49-F238E27FC236}">
                <a16:creationId xmlns:a16="http://schemas.microsoft.com/office/drawing/2014/main" id="{A42ACFF5-D863-BD27-0395-E5183600ACD7}"/>
              </a:ext>
            </a:extLst>
          </p:cNvPr>
          <p:cNvSpPr txBox="1">
            <a:spLocks/>
          </p:cNvSpPr>
          <p:nvPr/>
        </p:nvSpPr>
        <p:spPr>
          <a:xfrm>
            <a:off x="838199" y="1173565"/>
            <a:ext cx="10096893" cy="46899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indent="-171450"/>
            <a:endParaRPr lang="en-US" sz="1800">
              <a:latin typeface="Lato" panose="020F0502020204030203" pitchFamily="34" charset="77"/>
            </a:endParaRPr>
          </a:p>
        </p:txBody>
      </p:sp>
      <p:sp>
        <p:nvSpPr>
          <p:cNvPr id="8" name="Content Placeholder 2">
            <a:extLst>
              <a:ext uri="{FF2B5EF4-FFF2-40B4-BE49-F238E27FC236}">
                <a16:creationId xmlns:a16="http://schemas.microsoft.com/office/drawing/2014/main" id="{FBF76A2D-6398-B753-F7BD-EAE94E56E387}"/>
              </a:ext>
            </a:extLst>
          </p:cNvPr>
          <p:cNvSpPr txBox="1">
            <a:spLocks/>
          </p:cNvSpPr>
          <p:nvPr/>
        </p:nvSpPr>
        <p:spPr>
          <a:xfrm>
            <a:off x="838200" y="1173565"/>
            <a:ext cx="10162880" cy="46899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atin typeface="Lato" panose="020F0502020204030203" pitchFamily="34" charset="77"/>
            </a:endParaRPr>
          </a:p>
        </p:txBody>
      </p:sp>
      <p:sp>
        <p:nvSpPr>
          <p:cNvPr id="3" name="Content Placeholder 2">
            <a:extLst>
              <a:ext uri="{FF2B5EF4-FFF2-40B4-BE49-F238E27FC236}">
                <a16:creationId xmlns:a16="http://schemas.microsoft.com/office/drawing/2014/main" id="{E691F98B-352A-C5F7-F1CD-6A57E59FC306}"/>
              </a:ext>
            </a:extLst>
          </p:cNvPr>
          <p:cNvSpPr txBox="1">
            <a:spLocks/>
          </p:cNvSpPr>
          <p:nvPr/>
        </p:nvSpPr>
        <p:spPr>
          <a:xfrm>
            <a:off x="5919640" y="1354245"/>
            <a:ext cx="5676507" cy="2074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atin typeface="Lato" panose="020F0502020204030203" pitchFamily="34" charset="77"/>
              </a:rPr>
              <a:t>Study Team</a:t>
            </a:r>
          </a:p>
          <a:p>
            <a:pPr lvl="1"/>
            <a:r>
              <a:rPr lang="en-US">
                <a:latin typeface="Lato" panose="020F0502020204030203" pitchFamily="34" charset="77"/>
              </a:rPr>
              <a:t>Sahal Master, BDS, MPH</a:t>
            </a:r>
          </a:p>
          <a:p>
            <a:pPr lvl="1"/>
            <a:r>
              <a:rPr lang="en-US">
                <a:latin typeface="Lato" panose="020F0502020204030203" pitchFamily="34" charset="77"/>
              </a:rPr>
              <a:t>Aleksandra Dain, MD, MSCE</a:t>
            </a:r>
          </a:p>
          <a:p>
            <a:pPr lvl="1"/>
            <a:r>
              <a:rPr lang="en-US">
                <a:latin typeface="Lato" panose="020F0502020204030203" pitchFamily="34" charset="77"/>
              </a:rPr>
              <a:t>Elana Dicocco, MPH </a:t>
            </a:r>
          </a:p>
          <a:p>
            <a:pPr lvl="1"/>
            <a:r>
              <a:rPr lang="en-US">
                <a:latin typeface="Lato" panose="020F0502020204030203" pitchFamily="34" charset="77"/>
              </a:rPr>
              <a:t>Hanieh Razzaghi, PhD</a:t>
            </a:r>
          </a:p>
          <a:p>
            <a:pPr lvl="1"/>
            <a:r>
              <a:rPr lang="en-US">
                <a:latin typeface="Lato" panose="020F0502020204030203" pitchFamily="34" charset="77"/>
              </a:rPr>
              <a:t>L. Charles Bailey, MD, PhD</a:t>
            </a:r>
          </a:p>
        </p:txBody>
      </p:sp>
      <p:sp>
        <p:nvSpPr>
          <p:cNvPr id="9" name="Content Placeholder 2">
            <a:extLst>
              <a:ext uri="{FF2B5EF4-FFF2-40B4-BE49-F238E27FC236}">
                <a16:creationId xmlns:a16="http://schemas.microsoft.com/office/drawing/2014/main" id="{BE4C7BCB-FC0B-1627-8012-EA7E988D381D}"/>
              </a:ext>
            </a:extLst>
          </p:cNvPr>
          <p:cNvSpPr txBox="1">
            <a:spLocks/>
          </p:cNvSpPr>
          <p:nvPr/>
        </p:nvSpPr>
        <p:spPr>
          <a:xfrm>
            <a:off x="540666" y="2959589"/>
            <a:ext cx="5676507" cy="27248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atin typeface="Lato" panose="020F0502020204030203" pitchFamily="34" charset="77"/>
              </a:rPr>
              <a:t>Funding</a:t>
            </a:r>
          </a:p>
          <a:p>
            <a:pPr marL="0" indent="0">
              <a:buNone/>
            </a:pPr>
            <a:r>
              <a:rPr lang="en-US" sz="1200">
                <a:latin typeface="Lato" panose="020F0502020204030203" pitchFamily="34" charset="77"/>
                <a:cs typeface="Times New Roman"/>
              </a:rPr>
              <a:t>The research reported in this presentation was conducted using PEDSnet, A Pediatric Clinical Research Network. PEDSnet has been developed with funding from the Patient-Centered Outcomes Research Institute (PCORI); </a:t>
            </a:r>
            <a:r>
              <a:rPr lang="en-US" sz="1200" err="1">
                <a:latin typeface="Lato" panose="020F0502020204030203" pitchFamily="34" charset="77"/>
                <a:cs typeface="Times New Roman"/>
              </a:rPr>
              <a:t>PEDSnet’s</a:t>
            </a:r>
            <a:r>
              <a:rPr lang="en-US" sz="1200">
                <a:latin typeface="Lato" panose="020F0502020204030203" pitchFamily="34" charset="77"/>
                <a:cs typeface="Times New Roman"/>
              </a:rPr>
              <a:t> participation in PCORnet is funded through PCORI award RI-CHOP-01-PS10. This presentation includes data from the Children’s Hospital of Philadelphia.</a:t>
            </a:r>
          </a:p>
          <a:p>
            <a:pPr marL="0" indent="0">
              <a:buNone/>
            </a:pPr>
            <a:r>
              <a:rPr lang="en-US" sz="1200">
                <a:latin typeface="Lato" panose="020F0502020204030203" pitchFamily="34" charset="77"/>
              </a:rPr>
              <a:t>Research reported in this presentation was supported by grant 1P30HS029755 funded by the Agency of Healthcare Research and Quality (AHRQ) and the Patient-Centered Outcomes Research Institute (PCORI</a:t>
            </a:r>
            <a:r>
              <a:rPr lang="en-US" sz="1200" baseline="30000">
                <a:latin typeface="Lato" panose="020F0502020204030203" pitchFamily="34" charset="77"/>
              </a:rPr>
              <a:t>®</a:t>
            </a:r>
            <a:r>
              <a:rPr lang="en-US" sz="1200">
                <a:latin typeface="Lato" panose="020F0502020204030203" pitchFamily="34" charset="77"/>
              </a:rPr>
              <a:t>) through a research collaboration. The opinions presented in this presentation are solely the responsibility of the author(s) and do not necessarily represent the views of AHRQ, the U.S. Department of Health and Human Services, or PCORI</a:t>
            </a:r>
            <a:r>
              <a:rPr lang="en-US" sz="1200" baseline="30000">
                <a:latin typeface="Lato" panose="020F0502020204030203" pitchFamily="34" charset="77"/>
              </a:rPr>
              <a:t>®</a:t>
            </a:r>
            <a:r>
              <a:rPr lang="en-US" sz="1200">
                <a:latin typeface="Lato" panose="020F0502020204030203" pitchFamily="34" charset="77"/>
              </a:rPr>
              <a:t>.</a:t>
            </a:r>
          </a:p>
        </p:txBody>
      </p:sp>
      <p:sp>
        <p:nvSpPr>
          <p:cNvPr id="11" name="TextBox 10">
            <a:extLst>
              <a:ext uri="{FF2B5EF4-FFF2-40B4-BE49-F238E27FC236}">
                <a16:creationId xmlns:a16="http://schemas.microsoft.com/office/drawing/2014/main" id="{0B576616-2E1A-C15E-9478-D1BB56691630}"/>
              </a:ext>
            </a:extLst>
          </p:cNvPr>
          <p:cNvSpPr txBox="1"/>
          <p:nvPr/>
        </p:nvSpPr>
        <p:spPr>
          <a:xfrm>
            <a:off x="1348508" y="1604912"/>
            <a:ext cx="4060825" cy="923330"/>
          </a:xfrm>
          <a:prstGeom prst="rect">
            <a:avLst/>
          </a:prstGeom>
          <a:noFill/>
          <a:ln>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spAutoFit/>
          </a:bodyPr>
          <a:lstStyle/>
          <a:p>
            <a:br>
              <a:rPr lang="en-US" b="1" i="1">
                <a:latin typeface="Lato" panose="020F0502020204030203" pitchFamily="34" charset="77"/>
              </a:rPr>
            </a:br>
            <a:r>
              <a:rPr lang="en-US" b="1" i="1">
                <a:latin typeface="Lato" panose="020F0502020204030203" pitchFamily="34" charset="77"/>
              </a:rPr>
              <a:t>     </a:t>
            </a:r>
            <a:r>
              <a:rPr lang="en-US" b="1" i="1">
                <a:solidFill>
                  <a:srgbClr val="0E2874"/>
                </a:solidFill>
                <a:latin typeface="Lato" panose="020F0502020204030203" pitchFamily="34" charset="77"/>
              </a:rPr>
              <a:t>Questions</a:t>
            </a:r>
            <a:br>
              <a:rPr lang="en-US" b="1" i="1">
                <a:latin typeface="Lato" panose="020F0502020204030203" pitchFamily="34" charset="77"/>
              </a:rPr>
            </a:br>
            <a:endParaRPr lang="en-US" b="1" i="1">
              <a:latin typeface="Lato" panose="020F0502020204030203" pitchFamily="34" charset="77"/>
            </a:endParaRPr>
          </a:p>
        </p:txBody>
      </p:sp>
      <p:pic>
        <p:nvPicPr>
          <p:cNvPr id="12" name="Graphic 11" descr="Questions with solid fill">
            <a:extLst>
              <a:ext uri="{FF2B5EF4-FFF2-40B4-BE49-F238E27FC236}">
                <a16:creationId xmlns:a16="http://schemas.microsoft.com/office/drawing/2014/main" id="{4584AADC-FFED-961D-A561-268B517202A9}"/>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3859973" y="1736867"/>
            <a:ext cx="837406" cy="824117"/>
          </a:xfrm>
          <a:prstGeom prst="rect">
            <a:avLst/>
          </a:prstGeom>
        </p:spPr>
      </p:pic>
    </p:spTree>
    <p:extLst>
      <p:ext uri="{BB962C8B-B14F-4D97-AF65-F5344CB8AC3E}">
        <p14:creationId xmlns:p14="http://schemas.microsoft.com/office/powerpoint/2010/main" val="1374213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6DBE66D-9AB8-E7CE-8001-66A862AC0D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415820" y="1894115"/>
            <a:ext cx="115292" cy="3771687"/>
          </a:xfrm>
          <a:prstGeom prst="rect">
            <a:avLst/>
          </a:prstGeom>
        </p:spPr>
      </p:pic>
      <p:sp>
        <p:nvSpPr>
          <p:cNvPr id="2" name="Title 1">
            <a:extLst>
              <a:ext uri="{FF2B5EF4-FFF2-40B4-BE49-F238E27FC236}">
                <a16:creationId xmlns:a16="http://schemas.microsoft.com/office/drawing/2014/main" id="{FB6F9874-5E69-DEE7-919C-A3B37F1143E7}"/>
              </a:ext>
            </a:extLst>
          </p:cNvPr>
          <p:cNvSpPr>
            <a:spLocks noGrp="1"/>
          </p:cNvSpPr>
          <p:nvPr>
            <p:ph type="title" idx="4294967295"/>
          </p:nvPr>
        </p:nvSpPr>
        <p:spPr>
          <a:xfrm>
            <a:off x="838200" y="265210"/>
            <a:ext cx="8790354" cy="805462"/>
          </a:xfrm>
          <a:prstGeom prst="rect">
            <a:avLst/>
          </a:prstGeom>
        </p:spPr>
        <p:txBody>
          <a:bodyPr/>
          <a:lstStyle/>
          <a:p>
            <a:r>
              <a:rPr lang="en-US" sz="3000" b="1">
                <a:latin typeface="Lato" panose="020F0502020204030203" pitchFamily="34" charset="77"/>
              </a:rPr>
              <a:t>Disclosure of Relevant Financial Relationships</a:t>
            </a:r>
          </a:p>
        </p:txBody>
      </p:sp>
      <p:sp>
        <p:nvSpPr>
          <p:cNvPr id="3" name="Content Placeholder 2">
            <a:extLst>
              <a:ext uri="{FF2B5EF4-FFF2-40B4-BE49-F238E27FC236}">
                <a16:creationId xmlns:a16="http://schemas.microsoft.com/office/drawing/2014/main" id="{BF41780E-8E68-ECDE-5BA7-E6E722811B29}"/>
              </a:ext>
            </a:extLst>
          </p:cNvPr>
          <p:cNvSpPr>
            <a:spLocks noGrp="1"/>
          </p:cNvSpPr>
          <p:nvPr>
            <p:ph idx="4294967295"/>
          </p:nvPr>
        </p:nvSpPr>
        <p:spPr>
          <a:xfrm>
            <a:off x="838200" y="1393372"/>
            <a:ext cx="10515600" cy="4682216"/>
          </a:xfrm>
          <a:prstGeom prst="rect">
            <a:avLst/>
          </a:prstGeom>
        </p:spPr>
        <p:txBody>
          <a:bodyPr/>
          <a:lstStyle/>
          <a:p>
            <a:pPr marL="0" indent="0">
              <a:buNone/>
            </a:pPr>
            <a:r>
              <a:rPr lang="en-US" sz="1900">
                <a:latin typeface="Lato" panose="020F0502020204030203" pitchFamily="34" charset="77"/>
              </a:rPr>
              <a:t>The following presenter(s) </a:t>
            </a:r>
            <a:r>
              <a:rPr lang="en-US" sz="1900" b="1" u="sng">
                <a:latin typeface="Lato" panose="020F0502020204030203" pitchFamily="34" charset="77"/>
              </a:rPr>
              <a:t>have no </a:t>
            </a:r>
            <a:r>
              <a:rPr lang="en-US" sz="1900">
                <a:latin typeface="Lato" panose="020F0502020204030203" pitchFamily="34" charset="77"/>
              </a:rPr>
              <a:t>relevant financial relationship(s) with ineligible companies to disclose.</a:t>
            </a:r>
          </a:p>
          <a:p>
            <a:pPr lvl="1"/>
            <a:r>
              <a:rPr lang="en-US" sz="1900">
                <a:latin typeface="Lato" panose="020F0502020204030203" pitchFamily="34" charset="77"/>
              </a:rPr>
              <a:t>Sahal Master, BDS, MPH</a:t>
            </a:r>
          </a:p>
        </p:txBody>
      </p:sp>
    </p:spTree>
    <p:extLst>
      <p:ext uri="{BB962C8B-B14F-4D97-AF65-F5344CB8AC3E}">
        <p14:creationId xmlns:p14="http://schemas.microsoft.com/office/powerpoint/2010/main" val="1135516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94C39123-4F34-0A7A-5A1A-C40A67FF36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940CB0-B7BC-2133-2590-8EA69AD6A3A6}"/>
              </a:ext>
            </a:extLst>
          </p:cNvPr>
          <p:cNvSpPr>
            <a:spLocks noGrp="1"/>
          </p:cNvSpPr>
          <p:nvPr>
            <p:ph type="title" idx="4294967295"/>
          </p:nvPr>
        </p:nvSpPr>
        <p:spPr>
          <a:xfrm>
            <a:off x="838200" y="265210"/>
            <a:ext cx="7826829" cy="805462"/>
          </a:xfrm>
          <a:prstGeom prst="rect">
            <a:avLst/>
          </a:prstGeom>
        </p:spPr>
        <p:txBody>
          <a:bodyPr/>
          <a:lstStyle/>
          <a:p>
            <a:r>
              <a:rPr lang="en-US" b="1">
                <a:latin typeface="Lato" panose="020F0502020204030203" pitchFamily="34" charset="77"/>
              </a:rPr>
              <a:t>Learning Objectives</a:t>
            </a:r>
          </a:p>
        </p:txBody>
      </p:sp>
      <p:sp>
        <p:nvSpPr>
          <p:cNvPr id="3" name="Content Placeholder 2">
            <a:extLst>
              <a:ext uri="{FF2B5EF4-FFF2-40B4-BE49-F238E27FC236}">
                <a16:creationId xmlns:a16="http://schemas.microsoft.com/office/drawing/2014/main" id="{5454E828-F5DA-22A7-D576-6CD122383A60}"/>
              </a:ext>
            </a:extLst>
          </p:cNvPr>
          <p:cNvSpPr>
            <a:spLocks noGrp="1"/>
          </p:cNvSpPr>
          <p:nvPr>
            <p:ph idx="4294967295"/>
          </p:nvPr>
        </p:nvSpPr>
        <p:spPr>
          <a:xfrm>
            <a:off x="838200" y="1393372"/>
            <a:ext cx="10515600" cy="3649408"/>
          </a:xfrm>
          <a:prstGeom prst="rect">
            <a:avLst/>
          </a:prstGeom>
        </p:spPr>
        <p:txBody>
          <a:bodyPr/>
          <a:lstStyle/>
          <a:p>
            <a:r>
              <a:rPr lang="en-US" b="1" dirty="0">
                <a:latin typeface="Lato" panose="020F0502020204030203" pitchFamily="34" charset="77"/>
              </a:rPr>
              <a:t>Describe</a:t>
            </a:r>
            <a:r>
              <a:rPr lang="en-US" dirty="0">
                <a:latin typeface="Lato" panose="020F0502020204030203" pitchFamily="34" charset="77"/>
              </a:rPr>
              <a:t> the role of TCD in stroke risk stratification for pediatric sickle cell disease. </a:t>
            </a:r>
          </a:p>
          <a:p>
            <a:r>
              <a:rPr lang="en-US" b="1" dirty="0">
                <a:latin typeface="Lato" panose="020F0502020204030203" pitchFamily="34" charset="77"/>
              </a:rPr>
              <a:t>Explain</a:t>
            </a:r>
            <a:r>
              <a:rPr lang="en-US" dirty="0">
                <a:latin typeface="Lato" panose="020F0502020204030203" pitchFamily="34" charset="77"/>
              </a:rPr>
              <a:t> why heterogeneous TCD reports are difficult to structure at scale. </a:t>
            </a:r>
          </a:p>
          <a:p>
            <a:r>
              <a:rPr lang="en-US" b="1" dirty="0">
                <a:latin typeface="Lato" panose="020F0502020204030203" pitchFamily="34" charset="77"/>
              </a:rPr>
              <a:t>Evaluate</a:t>
            </a:r>
            <a:r>
              <a:rPr lang="en-US" dirty="0">
                <a:latin typeface="Lato" panose="020F0502020204030203" pitchFamily="34" charset="77"/>
              </a:rPr>
              <a:t> an LLM pipeline for artery-level velocity extraction and TCD outcome classification. </a:t>
            </a:r>
          </a:p>
          <a:p>
            <a:r>
              <a:rPr lang="en-US" b="1" dirty="0">
                <a:latin typeface="Lato" panose="020F0502020204030203" pitchFamily="34" charset="77"/>
              </a:rPr>
              <a:t>Apply</a:t>
            </a:r>
            <a:r>
              <a:rPr lang="en-US" dirty="0">
                <a:latin typeface="Lato" panose="020F0502020204030203" pitchFamily="34" charset="77"/>
              </a:rPr>
              <a:t> key principles for deploying clinical NLP pipelines across sites.</a:t>
            </a:r>
          </a:p>
        </p:txBody>
      </p:sp>
    </p:spTree>
    <p:extLst>
      <p:ext uri="{BB962C8B-B14F-4D97-AF65-F5344CB8AC3E}">
        <p14:creationId xmlns:p14="http://schemas.microsoft.com/office/powerpoint/2010/main" val="1771934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E1CE67AA-62F6-B53A-8D9C-E210C2B90E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401BB0B-5FDB-0E92-D3FE-7BEDC87F80C1}"/>
              </a:ext>
            </a:extLst>
          </p:cNvPr>
          <p:cNvSpPr>
            <a:spLocks noGrp="1"/>
          </p:cNvSpPr>
          <p:nvPr>
            <p:ph type="title" idx="4294967295"/>
          </p:nvPr>
        </p:nvSpPr>
        <p:spPr>
          <a:xfrm>
            <a:off x="838199" y="64701"/>
            <a:ext cx="8985740" cy="805462"/>
          </a:xfrm>
          <a:prstGeom prst="rect">
            <a:avLst/>
          </a:prstGeom>
        </p:spPr>
        <p:txBody>
          <a:bodyPr/>
          <a:lstStyle/>
          <a:p>
            <a:r>
              <a:rPr lang="en-US" sz="3400" b="1" dirty="0">
                <a:latin typeface="Lato" panose="020F0502020204030203" pitchFamily="34" charset="77"/>
                <a:ea typeface="Open Sans" panose="020B0606030504020204" pitchFamily="34" charset="0"/>
                <a:cs typeface="Open Sans" panose="020B0606030504020204" pitchFamily="34" charset="0"/>
              </a:rPr>
              <a:t>TCD identifies stroke risk, but data are unstructured</a:t>
            </a:r>
          </a:p>
        </p:txBody>
      </p:sp>
      <p:sp>
        <p:nvSpPr>
          <p:cNvPr id="6" name="TextBox 5">
            <a:extLst>
              <a:ext uri="{FF2B5EF4-FFF2-40B4-BE49-F238E27FC236}">
                <a16:creationId xmlns:a16="http://schemas.microsoft.com/office/drawing/2014/main" id="{25B436F6-AC74-3F12-B369-DDDD39570981}"/>
              </a:ext>
            </a:extLst>
          </p:cNvPr>
          <p:cNvSpPr txBox="1"/>
          <p:nvPr/>
        </p:nvSpPr>
        <p:spPr>
          <a:xfrm>
            <a:off x="406400" y="5931877"/>
            <a:ext cx="2093843" cy="369332"/>
          </a:xfrm>
          <a:prstGeom prst="rect">
            <a:avLst/>
          </a:prstGeom>
          <a:noFill/>
        </p:spPr>
        <p:txBody>
          <a:bodyPr wrap="none" rtlCol="0">
            <a:spAutoFit/>
          </a:bodyPr>
          <a:lstStyle/>
          <a:p>
            <a:r>
              <a:rPr lang="en-US" dirty="0">
                <a:latin typeface="Lato" panose="020F0502020204030203" pitchFamily="34" charset="77"/>
                <a:hlinkClick r:id="rId4"/>
              </a:rPr>
              <a:t>https://rimed.com</a:t>
            </a:r>
            <a:r>
              <a:rPr lang="en-US" dirty="0">
                <a:latin typeface="Lato" panose="020F0502020204030203" pitchFamily="34" charset="77"/>
              </a:rPr>
              <a:t>/</a:t>
            </a:r>
          </a:p>
        </p:txBody>
      </p:sp>
      <p:sp>
        <p:nvSpPr>
          <p:cNvPr id="8" name="Content Placeholder 2">
            <a:extLst>
              <a:ext uri="{FF2B5EF4-FFF2-40B4-BE49-F238E27FC236}">
                <a16:creationId xmlns:a16="http://schemas.microsoft.com/office/drawing/2014/main" id="{745013BD-128C-C87E-B900-12B46E52FE24}"/>
              </a:ext>
            </a:extLst>
          </p:cNvPr>
          <p:cNvSpPr>
            <a:spLocks noGrp="1"/>
          </p:cNvSpPr>
          <p:nvPr>
            <p:ph idx="4294967295"/>
          </p:nvPr>
        </p:nvSpPr>
        <p:spPr>
          <a:xfrm>
            <a:off x="838199" y="1169469"/>
            <a:ext cx="8985740" cy="1670236"/>
          </a:xfrm>
          <a:prstGeom prst="rect">
            <a:avLst/>
          </a:prstGeom>
        </p:spPr>
        <p:txBody>
          <a:bodyPr/>
          <a:lstStyle/>
          <a:p>
            <a:pPr>
              <a:lnSpc>
                <a:spcPct val="100000"/>
              </a:lnSpc>
              <a:spcBef>
                <a:spcPts val="0"/>
              </a:spcBef>
            </a:pPr>
            <a:r>
              <a:rPr lang="en-US" b="1" u="sng" dirty="0">
                <a:latin typeface="Lato" panose="020F0502020204030203" pitchFamily="34" charset="77"/>
                <a:ea typeface="Open Sans" panose="020B0606030504020204" pitchFamily="34" charset="0"/>
                <a:cs typeface="Open Sans" panose="020B0606030504020204" pitchFamily="34" charset="0"/>
              </a:rPr>
              <a:t>Clinical Problem</a:t>
            </a:r>
          </a:p>
          <a:p>
            <a:pPr lvl="1">
              <a:lnSpc>
                <a:spcPct val="100000"/>
              </a:lnSpc>
              <a:spcBef>
                <a:spcPts val="0"/>
              </a:spcBef>
            </a:pPr>
            <a:r>
              <a:rPr lang="en-US" b="1" dirty="0">
                <a:latin typeface="Lato" panose="020F0502020204030203" pitchFamily="34" charset="77"/>
                <a:ea typeface="Open Sans" panose="020B0606030504020204" pitchFamily="34" charset="0"/>
                <a:cs typeface="Open Sans" panose="020B0606030504020204" pitchFamily="34" charset="0"/>
              </a:rPr>
              <a:t>SCD-&gt; high risk of stroke</a:t>
            </a:r>
          </a:p>
          <a:p>
            <a:pPr lvl="1">
              <a:lnSpc>
                <a:spcPct val="100000"/>
              </a:lnSpc>
              <a:spcBef>
                <a:spcPts val="0"/>
              </a:spcBef>
            </a:pPr>
            <a:r>
              <a:rPr lang="en-US" b="1" dirty="0">
                <a:latin typeface="Lato" panose="020F0502020204030203" pitchFamily="34" charset="77"/>
                <a:ea typeface="Open Sans" panose="020B0606030504020204" pitchFamily="34" charset="0"/>
                <a:cs typeface="Open Sans" panose="020B0606030504020204" pitchFamily="34" charset="0"/>
              </a:rPr>
              <a:t>Transcranial Doppler ultrasound (TCD)</a:t>
            </a:r>
            <a:r>
              <a:rPr lang="en-US" dirty="0">
                <a:latin typeface="Lato" panose="020F0502020204030203" pitchFamily="34" charset="77"/>
                <a:ea typeface="Open Sans" panose="020B0606030504020204" pitchFamily="34" charset="0"/>
                <a:cs typeface="Open Sans" panose="020B0606030504020204" pitchFamily="34" charset="0"/>
              </a:rPr>
              <a:t> : flow of blood in brain</a:t>
            </a:r>
          </a:p>
          <a:p>
            <a:pPr lvl="1">
              <a:lnSpc>
                <a:spcPct val="100000"/>
              </a:lnSpc>
              <a:spcBef>
                <a:spcPts val="0"/>
              </a:spcBef>
            </a:pPr>
            <a:r>
              <a:rPr lang="en-US" b="1" dirty="0">
                <a:latin typeface="Lato" panose="020F0502020204030203" pitchFamily="34" charset="77"/>
                <a:ea typeface="Open Sans" panose="020B0606030504020204" pitchFamily="34" charset="0"/>
                <a:cs typeface="Open Sans" panose="020B0606030504020204" pitchFamily="34" charset="0"/>
              </a:rPr>
              <a:t>Abnormal</a:t>
            </a:r>
            <a:r>
              <a:rPr lang="en-US" dirty="0">
                <a:latin typeface="Lato" panose="020F0502020204030203" pitchFamily="34" charset="77"/>
                <a:ea typeface="Open Sans" panose="020B0606030504020204" pitchFamily="34" charset="0"/>
                <a:cs typeface="Open Sans" panose="020B0606030504020204" pitchFamily="34" charset="0"/>
              </a:rPr>
              <a:t> TCD -&gt; highest-risk -&gt; therapeutic intervention</a:t>
            </a:r>
          </a:p>
        </p:txBody>
      </p:sp>
      <p:pic>
        <p:nvPicPr>
          <p:cNvPr id="5" name="Picture 4">
            <a:extLst>
              <a:ext uri="{FF2B5EF4-FFF2-40B4-BE49-F238E27FC236}">
                <a16:creationId xmlns:a16="http://schemas.microsoft.com/office/drawing/2014/main" id="{7A0924F6-DDE6-FA8B-D7DD-94C380C0077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85260" y="1169469"/>
            <a:ext cx="2473746" cy="2832260"/>
          </a:xfrm>
          <a:prstGeom prst="rect">
            <a:avLst/>
          </a:prstGeom>
        </p:spPr>
      </p:pic>
      <p:sp>
        <p:nvSpPr>
          <p:cNvPr id="9" name="Content Placeholder 2">
            <a:extLst>
              <a:ext uri="{FF2B5EF4-FFF2-40B4-BE49-F238E27FC236}">
                <a16:creationId xmlns:a16="http://schemas.microsoft.com/office/drawing/2014/main" id="{036CA8DE-031D-3A1E-CE4E-9A9D350A4760}"/>
              </a:ext>
            </a:extLst>
          </p:cNvPr>
          <p:cNvSpPr>
            <a:spLocks noGrp="1"/>
          </p:cNvSpPr>
          <p:nvPr>
            <p:ph idx="4294967295"/>
          </p:nvPr>
        </p:nvSpPr>
        <p:spPr>
          <a:xfrm>
            <a:off x="838199" y="3065339"/>
            <a:ext cx="8985740" cy="1670236"/>
          </a:xfrm>
          <a:prstGeom prst="rect">
            <a:avLst/>
          </a:prstGeom>
        </p:spPr>
        <p:txBody>
          <a:bodyPr/>
          <a:lstStyle/>
          <a:p>
            <a:pPr>
              <a:lnSpc>
                <a:spcPct val="100000"/>
              </a:lnSpc>
              <a:spcBef>
                <a:spcPts val="0"/>
              </a:spcBef>
            </a:pPr>
            <a:r>
              <a:rPr lang="en-US" b="1" u="sng" dirty="0">
                <a:latin typeface="Lato" panose="020F0502020204030203" pitchFamily="34" charset="77"/>
                <a:ea typeface="Open Sans" panose="020B0606030504020204" pitchFamily="34" charset="0"/>
                <a:cs typeface="Open Sans" panose="020B0606030504020204" pitchFamily="34" charset="0"/>
              </a:rPr>
              <a:t>Informatics/Data Problem</a:t>
            </a:r>
          </a:p>
          <a:p>
            <a:pPr lvl="1">
              <a:lnSpc>
                <a:spcPct val="100000"/>
              </a:lnSpc>
              <a:spcBef>
                <a:spcPts val="0"/>
              </a:spcBef>
            </a:pPr>
            <a:r>
              <a:rPr lang="en-US" dirty="0">
                <a:latin typeface="Lato" panose="020F0502020204030203" pitchFamily="34" charset="77"/>
                <a:ea typeface="Open Sans" panose="020B0606030504020204" pitchFamily="34" charset="0"/>
                <a:cs typeface="Open Sans" panose="020B0606030504020204" pitchFamily="34" charset="0"/>
              </a:rPr>
              <a:t>TCD Findings : unstructured text in reports</a:t>
            </a:r>
          </a:p>
          <a:p>
            <a:pPr lvl="1">
              <a:lnSpc>
                <a:spcPct val="100000"/>
              </a:lnSpc>
              <a:spcBef>
                <a:spcPts val="0"/>
              </a:spcBef>
            </a:pPr>
            <a:r>
              <a:rPr lang="en-US" b="1" dirty="0">
                <a:solidFill>
                  <a:srgbClr val="000000"/>
                </a:solidFill>
                <a:latin typeface="Lato" panose="020F0502020204030203" pitchFamily="34" charset="77"/>
                <a:ea typeface="Open Sans" panose="020B0606030504020204" pitchFamily="34" charset="0"/>
                <a:cs typeface="Open Sans" panose="020B0606030504020204" pitchFamily="34" charset="0"/>
              </a:rPr>
              <a:t>Manual</a:t>
            </a:r>
            <a:r>
              <a:rPr lang="en-US" dirty="0">
                <a:solidFill>
                  <a:srgbClr val="000000"/>
                </a:solidFill>
                <a:latin typeface="Lato" panose="020F0502020204030203" pitchFamily="34" charset="77"/>
                <a:ea typeface="Open Sans" panose="020B0606030504020204" pitchFamily="34" charset="0"/>
                <a:cs typeface="Open Sans" panose="020B0606030504020204" pitchFamily="34" charset="0"/>
              </a:rPr>
              <a:t> data entry: </a:t>
            </a:r>
            <a:r>
              <a:rPr lang="en-US" b="1" dirty="0">
                <a:solidFill>
                  <a:srgbClr val="000000"/>
                </a:solidFill>
                <a:latin typeface="Lato" panose="020F0502020204030203" pitchFamily="34" charset="77"/>
                <a:ea typeface="Open Sans" panose="020B0606030504020204" pitchFamily="34" charset="0"/>
                <a:cs typeface="Open Sans" panose="020B0606030504020204" pitchFamily="34" charset="0"/>
              </a:rPr>
              <a:t>error</a:t>
            </a:r>
            <a:r>
              <a:rPr lang="en-US" dirty="0">
                <a:solidFill>
                  <a:srgbClr val="000000"/>
                </a:solidFill>
                <a:latin typeface="Lato" panose="020F0502020204030203" pitchFamily="34" charset="77"/>
                <a:ea typeface="Open Sans" panose="020B0606030504020204" pitchFamily="34" charset="0"/>
                <a:cs typeface="Open Sans" panose="020B0606030504020204" pitchFamily="34" charset="0"/>
              </a:rPr>
              <a:t> prone, </a:t>
            </a:r>
            <a:r>
              <a:rPr lang="en-US" b="1" dirty="0">
                <a:solidFill>
                  <a:srgbClr val="000000"/>
                </a:solidFill>
                <a:latin typeface="Lato" panose="020F0502020204030203" pitchFamily="34" charset="77"/>
                <a:ea typeface="Open Sans" panose="020B0606030504020204" pitchFamily="34" charset="0"/>
                <a:cs typeface="Open Sans" panose="020B0606030504020204" pitchFamily="34" charset="0"/>
              </a:rPr>
              <a:t>resource-intensive</a:t>
            </a:r>
          </a:p>
          <a:p>
            <a:pPr lvl="1">
              <a:lnSpc>
                <a:spcPct val="100000"/>
              </a:lnSpc>
              <a:spcBef>
                <a:spcPts val="0"/>
              </a:spcBef>
            </a:pPr>
            <a:r>
              <a:rPr lang="en-US" dirty="0">
                <a:solidFill>
                  <a:srgbClr val="000000"/>
                </a:solidFill>
                <a:latin typeface="Lato" panose="020F0502020204030203" pitchFamily="34" charset="77"/>
                <a:ea typeface="Open Sans" panose="020B0606030504020204" pitchFamily="34" charset="0"/>
                <a:cs typeface="Open Sans" panose="020B0606030504020204" pitchFamily="34" charset="0"/>
              </a:rPr>
              <a:t>Significant </a:t>
            </a:r>
            <a:r>
              <a:rPr lang="en-US" b="1" dirty="0">
                <a:solidFill>
                  <a:srgbClr val="000000"/>
                </a:solidFill>
                <a:latin typeface="Lato" panose="020F0502020204030203" pitchFamily="34" charset="77"/>
                <a:ea typeface="Open Sans" panose="020B0606030504020204" pitchFamily="34" charset="0"/>
                <a:cs typeface="Open Sans" panose="020B0606030504020204" pitchFamily="34" charset="0"/>
              </a:rPr>
              <a:t>heterogeneity </a:t>
            </a:r>
            <a:r>
              <a:rPr lang="en-US" dirty="0">
                <a:solidFill>
                  <a:srgbClr val="000000"/>
                </a:solidFill>
                <a:latin typeface="Lato" panose="020F0502020204030203" pitchFamily="34" charset="77"/>
                <a:ea typeface="Open Sans" panose="020B0606030504020204" pitchFamily="34" charset="0"/>
                <a:cs typeface="Open Sans" panose="020B0606030504020204" pitchFamily="34" charset="0"/>
              </a:rPr>
              <a:t>in reporting</a:t>
            </a:r>
            <a:endParaRPr lang="en-US" dirty="0">
              <a:latin typeface="Lato" panose="020F0502020204030203" pitchFamily="34" charset="77"/>
              <a:ea typeface="Open Sans" panose="020B0606030504020204" pitchFamily="34" charset="0"/>
              <a:cs typeface="Open Sans" panose="020B0606030504020204" pitchFamily="34" charset="0"/>
            </a:endParaRPr>
          </a:p>
        </p:txBody>
      </p:sp>
      <p:sp>
        <p:nvSpPr>
          <p:cNvPr id="12" name="Content Placeholder 2">
            <a:extLst>
              <a:ext uri="{FF2B5EF4-FFF2-40B4-BE49-F238E27FC236}">
                <a16:creationId xmlns:a16="http://schemas.microsoft.com/office/drawing/2014/main" id="{FE34FC0B-CF5E-7CCD-CD7E-ECCC4C1FE4A5}"/>
              </a:ext>
            </a:extLst>
          </p:cNvPr>
          <p:cNvSpPr>
            <a:spLocks noGrp="1"/>
          </p:cNvSpPr>
          <p:nvPr>
            <p:ph idx="4294967295"/>
          </p:nvPr>
        </p:nvSpPr>
        <p:spPr>
          <a:xfrm>
            <a:off x="838199" y="4724098"/>
            <a:ext cx="8985740" cy="1263739"/>
          </a:xfrm>
          <a:prstGeom prst="rect">
            <a:avLst/>
          </a:prstGeom>
        </p:spPr>
        <p:txBody>
          <a:bodyPr/>
          <a:lstStyle/>
          <a:p>
            <a:pPr>
              <a:lnSpc>
                <a:spcPct val="100000"/>
              </a:lnSpc>
              <a:spcBef>
                <a:spcPts val="0"/>
              </a:spcBef>
            </a:pPr>
            <a:r>
              <a:rPr lang="en-US" b="1" u="sng" dirty="0">
                <a:latin typeface="Lato" panose="020F0502020204030203" pitchFamily="34" charset="77"/>
                <a:ea typeface="Open Sans" panose="020B0606030504020204" pitchFamily="34" charset="0"/>
                <a:cs typeface="Open Sans" panose="020B0606030504020204" pitchFamily="34" charset="0"/>
              </a:rPr>
              <a:t>Research Opportunity</a:t>
            </a:r>
          </a:p>
          <a:p>
            <a:pPr lvl="1">
              <a:lnSpc>
                <a:spcPct val="100000"/>
              </a:lnSpc>
              <a:spcBef>
                <a:spcPts val="0"/>
              </a:spcBef>
            </a:pPr>
            <a:r>
              <a:rPr lang="en-US" dirty="0">
                <a:latin typeface="Lato" panose="020F0502020204030203" pitchFamily="34" charset="77"/>
                <a:ea typeface="Open Sans" panose="020B0606030504020204" pitchFamily="34" charset="0"/>
                <a:cs typeface="Open Sans" panose="020B0606030504020204" pitchFamily="34" charset="0"/>
              </a:rPr>
              <a:t>Scalable </a:t>
            </a:r>
            <a:r>
              <a:rPr lang="en-US" b="1" dirty="0">
                <a:latin typeface="Lato" panose="020F0502020204030203" pitchFamily="34" charset="77"/>
                <a:ea typeface="Open Sans" panose="020B0606030504020204" pitchFamily="34" charset="0"/>
                <a:cs typeface="Open Sans" panose="020B0606030504020204" pitchFamily="34" charset="0"/>
              </a:rPr>
              <a:t>automated</a:t>
            </a:r>
            <a:r>
              <a:rPr lang="en-US" dirty="0">
                <a:latin typeface="Lato" panose="020F0502020204030203" pitchFamily="34" charset="77"/>
                <a:ea typeface="Open Sans" panose="020B0606030504020204" pitchFamily="34" charset="0"/>
                <a:cs typeface="Open Sans" panose="020B0606030504020204" pitchFamily="34" charset="0"/>
              </a:rPr>
              <a:t> extraction </a:t>
            </a:r>
            <a:r>
              <a:rPr lang="en-US" b="1" dirty="0">
                <a:latin typeface="Lato" panose="020F0502020204030203" pitchFamily="34" charset="77"/>
                <a:ea typeface="Open Sans" panose="020B0606030504020204" pitchFamily="34" charset="0"/>
                <a:cs typeface="Open Sans" panose="020B0606030504020204" pitchFamily="34" charset="0"/>
              </a:rPr>
              <a:t>solves multi-center</a:t>
            </a:r>
            <a:r>
              <a:rPr lang="en-US" dirty="0">
                <a:latin typeface="Lato" panose="020F0502020204030203" pitchFamily="34" charset="77"/>
                <a:ea typeface="Open Sans" panose="020B0606030504020204" pitchFamily="34" charset="0"/>
                <a:cs typeface="Open Sans" panose="020B0606030504020204" pitchFamily="34" charset="0"/>
              </a:rPr>
              <a:t> research bottlenecks</a:t>
            </a:r>
          </a:p>
        </p:txBody>
      </p:sp>
    </p:spTree>
    <p:extLst>
      <p:ext uri="{BB962C8B-B14F-4D97-AF65-F5344CB8AC3E}">
        <p14:creationId xmlns:p14="http://schemas.microsoft.com/office/powerpoint/2010/main" val="425935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xEl>
                                              <p:pRg st="0" end="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P spid="1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71BF7170-89E6-2744-1086-6CC42DD59D38}"/>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E913C94C-378C-CDD1-459B-7EE284BE3418}"/>
              </a:ext>
            </a:extLst>
          </p:cNvPr>
          <p:cNvSpPr>
            <a:spLocks noGrp="1"/>
          </p:cNvSpPr>
          <p:nvPr>
            <p:ph type="title" idx="4294967295"/>
          </p:nvPr>
        </p:nvSpPr>
        <p:spPr>
          <a:xfrm>
            <a:off x="838200" y="265210"/>
            <a:ext cx="7826829" cy="805462"/>
          </a:xfrm>
          <a:prstGeom prst="rect">
            <a:avLst/>
          </a:prstGeom>
        </p:spPr>
        <p:txBody>
          <a:bodyPr/>
          <a:lstStyle/>
          <a:p>
            <a:r>
              <a:rPr lang="en-US" b="1" dirty="0">
                <a:latin typeface="Lato" panose="020F0502020204030203" pitchFamily="34" charset="77"/>
                <a:ea typeface="Open Sans" panose="020B0606030504020204" pitchFamily="34" charset="0"/>
                <a:cs typeface="Open Sans" panose="020B0606030504020204" pitchFamily="34" charset="0"/>
              </a:rPr>
              <a:t>PEDSnet</a:t>
            </a:r>
          </a:p>
        </p:txBody>
      </p:sp>
      <p:sp>
        <p:nvSpPr>
          <p:cNvPr id="8" name="Text Box 190">
            <a:extLst>
              <a:ext uri="{FF2B5EF4-FFF2-40B4-BE49-F238E27FC236}">
                <a16:creationId xmlns:a16="http://schemas.microsoft.com/office/drawing/2014/main" id="{D816A41C-7A2D-69C2-954A-3C4458DEF1EE}"/>
              </a:ext>
            </a:extLst>
          </p:cNvPr>
          <p:cNvSpPr txBox="1">
            <a:spLocks noChangeArrowheads="1"/>
          </p:cNvSpPr>
          <p:nvPr/>
        </p:nvSpPr>
        <p:spPr bwMode="auto">
          <a:xfrm>
            <a:off x="838200" y="1070672"/>
            <a:ext cx="6780974" cy="1764204"/>
          </a:xfrm>
          <a:prstGeom prst="rect">
            <a:avLst/>
          </a:prstGeom>
          <a:solidFill>
            <a:schemeClr val="bg1"/>
          </a:solidFill>
          <a:ln w="12700">
            <a:noFill/>
          </a:ln>
          <a:effectLst/>
        </p:spPr>
        <p:txBody>
          <a:bodyPr wrap="square" lIns="50611" tIns="50611" rIns="50611" bIns="50611" anchor="t">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marL="457200" indent="-342900" eaLnBrk="1" hangingPunct="1">
              <a:buFont typeface="Arial" panose="020B0604020202020204" pitchFamily="34" charset="0"/>
              <a:buChar char="•"/>
            </a:pPr>
            <a:r>
              <a:rPr lang="en-US" sz="2400" dirty="0">
                <a:solidFill>
                  <a:schemeClr val="accent1"/>
                </a:solidFill>
                <a:highlight>
                  <a:srgbClr val="FFFFFF"/>
                </a:highlight>
                <a:latin typeface="Lato" panose="020F0502020204030203" pitchFamily="34" charset="77"/>
                <a:ea typeface="Open Sans" panose="020B0606030504020204" pitchFamily="34" charset="0"/>
                <a:cs typeface="Open Sans" panose="020B0606030504020204" pitchFamily="34" charset="0"/>
              </a:rPr>
              <a:t>National, multi-institutional network of children’s hospitals</a:t>
            </a:r>
            <a:endParaRPr lang="en-US" sz="2400" i="1" dirty="0">
              <a:solidFill>
                <a:schemeClr val="accent1"/>
              </a:solidFill>
              <a:highlight>
                <a:srgbClr val="FFFFFF"/>
              </a:highlight>
              <a:latin typeface="Lato" panose="020F0502020204030203" pitchFamily="34" charset="77"/>
              <a:ea typeface="Open Sans" panose="020B0606030504020204" pitchFamily="34" charset="0"/>
              <a:cs typeface="Open Sans" panose="020B0606030504020204" pitchFamily="34" charset="0"/>
            </a:endParaRPr>
          </a:p>
          <a:p>
            <a:pPr marL="869950" lvl="1" indent="-228600" eaLnBrk="1" hangingPunct="1">
              <a:buFont typeface="Arial" panose="020B0604020202020204" pitchFamily="34" charset="0"/>
              <a:buChar char="•"/>
            </a:pPr>
            <a:r>
              <a:rPr lang="en-US" sz="2000" dirty="0">
                <a:solidFill>
                  <a:schemeClr val="accent1"/>
                </a:solidFill>
                <a:highlight>
                  <a:srgbClr val="FFFFFF"/>
                </a:highlight>
                <a:latin typeface="Lato" panose="020F0502020204030203" pitchFamily="34" charset="77"/>
                <a:ea typeface="Open Sans" panose="020B0606030504020204" pitchFamily="34" charset="0"/>
                <a:cs typeface="Open Sans" panose="020B0606030504020204" pitchFamily="34" charset="0"/>
              </a:rPr>
              <a:t>Includes </a:t>
            </a:r>
            <a:r>
              <a:rPr lang="en-US" sz="2000" b="1" u="sng" dirty="0">
                <a:solidFill>
                  <a:schemeClr val="accent1"/>
                </a:solidFill>
                <a:highlight>
                  <a:srgbClr val="FFFFFF"/>
                </a:highlight>
                <a:latin typeface="Lato" panose="020F0502020204030203" pitchFamily="34" charset="77"/>
                <a:ea typeface="Open Sans" panose="020B0606030504020204" pitchFamily="34" charset="0"/>
                <a:cs typeface="Open Sans" panose="020B0606030504020204" pitchFamily="34" charset="0"/>
              </a:rPr>
              <a:t>structured electronic health record (EHR) </a:t>
            </a:r>
            <a:r>
              <a:rPr lang="en-US" sz="2000" u="sng" dirty="0">
                <a:solidFill>
                  <a:schemeClr val="accent1"/>
                </a:solidFill>
                <a:highlight>
                  <a:srgbClr val="FFFFFF"/>
                </a:highlight>
                <a:latin typeface="Lato" panose="020F0502020204030203" pitchFamily="34" charset="77"/>
                <a:ea typeface="Open Sans" panose="020B0606030504020204" pitchFamily="34" charset="0"/>
                <a:cs typeface="Open Sans" panose="020B0606030504020204" pitchFamily="34" charset="0"/>
              </a:rPr>
              <a:t>through regular ETL</a:t>
            </a:r>
            <a:br>
              <a:rPr lang="en-US" sz="2400" dirty="0">
                <a:highlight>
                  <a:srgbClr val="FFFFFF"/>
                </a:highlight>
                <a:latin typeface="Lato" panose="020F0502020204030203" pitchFamily="34" charset="77"/>
                <a:ea typeface="Open Sans" panose="020B0606030504020204" pitchFamily="34" charset="0"/>
                <a:cs typeface="Open Sans" panose="020B0606030504020204" pitchFamily="34" charset="0"/>
              </a:rPr>
            </a:br>
            <a:endParaRPr lang="en-US" sz="2000" i="1" dirty="0">
              <a:highlight>
                <a:srgbClr val="FFFFFF"/>
              </a:highlight>
              <a:latin typeface="Lato" panose="020F0502020204030203" pitchFamily="34" charset="77"/>
              <a:ea typeface="Open Sans" panose="020B0606030504020204" pitchFamily="34" charset="0"/>
              <a:cs typeface="Open Sans" panose="020B0606030504020204" pitchFamily="34" charset="0"/>
            </a:endParaRPr>
          </a:p>
        </p:txBody>
      </p:sp>
      <p:grpSp>
        <p:nvGrpSpPr>
          <p:cNvPr id="9" name="Group 8">
            <a:extLst>
              <a:ext uri="{FF2B5EF4-FFF2-40B4-BE49-F238E27FC236}">
                <a16:creationId xmlns:a16="http://schemas.microsoft.com/office/drawing/2014/main" id="{B986E4B7-B1F7-C3B8-FABC-788E984229DC}"/>
              </a:ext>
            </a:extLst>
          </p:cNvPr>
          <p:cNvGrpSpPr/>
          <p:nvPr/>
        </p:nvGrpSpPr>
        <p:grpSpPr>
          <a:xfrm>
            <a:off x="3851214" y="2914121"/>
            <a:ext cx="2719067" cy="2243476"/>
            <a:chOff x="3960936" y="5241969"/>
            <a:chExt cx="3078607" cy="2243476"/>
          </a:xfrm>
        </p:grpSpPr>
        <p:grpSp>
          <p:nvGrpSpPr>
            <p:cNvPr id="11" name="Group 10">
              <a:extLst>
                <a:ext uri="{FF2B5EF4-FFF2-40B4-BE49-F238E27FC236}">
                  <a16:creationId xmlns:a16="http://schemas.microsoft.com/office/drawing/2014/main" id="{5C919228-D7F8-01D6-2480-54072B227F6C}"/>
                </a:ext>
              </a:extLst>
            </p:cNvPr>
            <p:cNvGrpSpPr/>
            <p:nvPr/>
          </p:nvGrpSpPr>
          <p:grpSpPr>
            <a:xfrm flipV="1">
              <a:off x="3960936" y="5241969"/>
              <a:ext cx="3078607" cy="2243476"/>
              <a:chOff x="2278966" y="2363370"/>
              <a:chExt cx="3629465" cy="3685738"/>
            </a:xfrm>
          </p:grpSpPr>
          <p:sp>
            <p:nvSpPr>
              <p:cNvPr id="24" name="Oval 23">
                <a:extLst>
                  <a:ext uri="{FF2B5EF4-FFF2-40B4-BE49-F238E27FC236}">
                    <a16:creationId xmlns:a16="http://schemas.microsoft.com/office/drawing/2014/main" id="{4D81CBC9-C0ED-8889-A46D-BF5B6B178792}"/>
                  </a:ext>
                </a:extLst>
              </p:cNvPr>
              <p:cNvSpPr/>
              <p:nvPr/>
            </p:nvSpPr>
            <p:spPr>
              <a:xfrm>
                <a:off x="2278966" y="3868615"/>
                <a:ext cx="3629465" cy="2180493"/>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latin typeface="Lato" panose="020F0502020204030203" pitchFamily="34" charset="77"/>
                  <a:ea typeface="Open Sans" panose="020B0606030504020204" pitchFamily="34" charset="0"/>
                  <a:cs typeface="Open Sans" panose="020B0606030504020204" pitchFamily="34" charset="0"/>
                </a:endParaRPr>
              </a:p>
            </p:txBody>
          </p:sp>
          <p:sp>
            <p:nvSpPr>
              <p:cNvPr id="25" name="Arc 24">
                <a:extLst>
                  <a:ext uri="{FF2B5EF4-FFF2-40B4-BE49-F238E27FC236}">
                    <a16:creationId xmlns:a16="http://schemas.microsoft.com/office/drawing/2014/main" id="{D5B4266B-52CB-C14B-6941-0A610F23539C}"/>
                  </a:ext>
                </a:extLst>
              </p:cNvPr>
              <p:cNvSpPr/>
              <p:nvPr/>
            </p:nvSpPr>
            <p:spPr>
              <a:xfrm flipH="1">
                <a:off x="3228535" y="2363370"/>
                <a:ext cx="1730327" cy="1505243"/>
              </a:xfrm>
              <a:prstGeom prst="arc">
                <a:avLst>
                  <a:gd name="adj1" fmla="val 1404427"/>
                  <a:gd name="adj2" fmla="val 5456200"/>
                </a:avLst>
              </a:prstGeom>
              <a:ln w="38100">
                <a:solidFill>
                  <a:srgbClr val="C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600">
                  <a:latin typeface="Lato" panose="020F0502020204030203" pitchFamily="34" charset="77"/>
                  <a:ea typeface="Open Sans" panose="020B0606030504020204" pitchFamily="34" charset="0"/>
                  <a:cs typeface="Open Sans" panose="020B0606030504020204" pitchFamily="34" charset="0"/>
                </a:endParaRPr>
              </a:p>
            </p:txBody>
          </p:sp>
          <p:cxnSp>
            <p:nvCxnSpPr>
              <p:cNvPr id="26" name="Straight Arrow Connector 25">
                <a:extLst>
                  <a:ext uri="{FF2B5EF4-FFF2-40B4-BE49-F238E27FC236}">
                    <a16:creationId xmlns:a16="http://schemas.microsoft.com/office/drawing/2014/main" id="{58FA9C25-0667-3100-307F-C679F1A19AD1}"/>
                  </a:ext>
                </a:extLst>
              </p:cNvPr>
              <p:cNvCxnSpPr>
                <a:cxnSpLocks/>
              </p:cNvCxnSpPr>
              <p:nvPr/>
            </p:nvCxnSpPr>
            <p:spPr>
              <a:xfrm flipH="1" flipV="1">
                <a:off x="3200747" y="3355154"/>
                <a:ext cx="197239" cy="213442"/>
              </a:xfrm>
              <a:prstGeom prst="straightConnector1">
                <a:avLst/>
              </a:prstGeom>
              <a:ln w="38100">
                <a:solidFill>
                  <a:srgbClr val="C0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2" name="Group 11">
              <a:extLst>
                <a:ext uri="{FF2B5EF4-FFF2-40B4-BE49-F238E27FC236}">
                  <a16:creationId xmlns:a16="http://schemas.microsoft.com/office/drawing/2014/main" id="{D4AC0EA8-CF78-5E39-E49A-A0D4435B5492}"/>
                </a:ext>
              </a:extLst>
            </p:cNvPr>
            <p:cNvGrpSpPr/>
            <p:nvPr/>
          </p:nvGrpSpPr>
          <p:grpSpPr>
            <a:xfrm>
              <a:off x="3975119" y="5345500"/>
              <a:ext cx="2875524" cy="914400"/>
              <a:chOff x="3849221" y="5015855"/>
              <a:chExt cx="2875524" cy="914400"/>
            </a:xfrm>
          </p:grpSpPr>
          <p:grpSp>
            <p:nvGrpSpPr>
              <p:cNvPr id="13" name="Group 12">
                <a:extLst>
                  <a:ext uri="{FF2B5EF4-FFF2-40B4-BE49-F238E27FC236}">
                    <a16:creationId xmlns:a16="http://schemas.microsoft.com/office/drawing/2014/main" id="{E6E2E166-66C5-FDA4-09DF-2F8FEFD95C51}"/>
                  </a:ext>
                </a:extLst>
              </p:cNvPr>
              <p:cNvGrpSpPr>
                <a:grpSpLocks noChangeAspect="1"/>
              </p:cNvGrpSpPr>
              <p:nvPr/>
            </p:nvGrpSpPr>
            <p:grpSpPr>
              <a:xfrm>
                <a:off x="3849221" y="5015855"/>
                <a:ext cx="685800" cy="914400"/>
                <a:chOff x="6501478" y="9331707"/>
                <a:chExt cx="1152954" cy="1537272"/>
              </a:xfrm>
              <a:solidFill>
                <a:srgbClr val="945870"/>
              </a:solidFill>
            </p:grpSpPr>
            <p:sp>
              <p:nvSpPr>
                <p:cNvPr id="17" name="Freeform 16">
                  <a:extLst>
                    <a:ext uri="{FF2B5EF4-FFF2-40B4-BE49-F238E27FC236}">
                      <a16:creationId xmlns:a16="http://schemas.microsoft.com/office/drawing/2014/main" id="{C809B77D-61ED-74E9-7409-7CDA50D7FA8B}"/>
                    </a:ext>
                  </a:extLst>
                </p:cNvPr>
                <p:cNvSpPr/>
                <p:nvPr/>
              </p:nvSpPr>
              <p:spPr>
                <a:xfrm>
                  <a:off x="6693637" y="9985043"/>
                  <a:ext cx="768636" cy="38431"/>
                </a:xfrm>
                <a:custGeom>
                  <a:avLst/>
                  <a:gdLst>
                    <a:gd name="connsiteX0" fmla="*/ 0 w 768636"/>
                    <a:gd name="connsiteY0" fmla="*/ 0 h 38431"/>
                    <a:gd name="connsiteX1" fmla="*/ 768636 w 768636"/>
                    <a:gd name="connsiteY1" fmla="*/ 0 h 38431"/>
                    <a:gd name="connsiteX2" fmla="*/ 768636 w 768636"/>
                    <a:gd name="connsiteY2" fmla="*/ 38432 h 38431"/>
                    <a:gd name="connsiteX3" fmla="*/ 0 w 768636"/>
                    <a:gd name="connsiteY3" fmla="*/ 38432 h 38431"/>
                  </a:gdLst>
                  <a:ahLst/>
                  <a:cxnLst>
                    <a:cxn ang="0">
                      <a:pos x="connsiteX0" y="connsiteY0"/>
                    </a:cxn>
                    <a:cxn ang="0">
                      <a:pos x="connsiteX1" y="connsiteY1"/>
                    </a:cxn>
                    <a:cxn ang="0">
                      <a:pos x="connsiteX2" y="connsiteY2"/>
                    </a:cxn>
                    <a:cxn ang="0">
                      <a:pos x="connsiteX3" y="connsiteY3"/>
                    </a:cxn>
                  </a:cxnLst>
                  <a:rect l="l" t="t" r="r" b="b"/>
                  <a:pathLst>
                    <a:path w="768636" h="38431">
                      <a:moveTo>
                        <a:pt x="0" y="0"/>
                      </a:moveTo>
                      <a:lnTo>
                        <a:pt x="768636" y="0"/>
                      </a:lnTo>
                      <a:lnTo>
                        <a:pt x="768636" y="38432"/>
                      </a:lnTo>
                      <a:lnTo>
                        <a:pt x="0" y="38432"/>
                      </a:lnTo>
                      <a:close/>
                    </a:path>
                  </a:pathLst>
                </a:custGeom>
                <a:grpFill/>
                <a:ln w="19149" cap="flat">
                  <a:solidFill>
                    <a:srgbClr val="C00000"/>
                  </a:solidFill>
                  <a:prstDash val="solid"/>
                  <a:miter/>
                </a:ln>
              </p:spPr>
              <p:txBody>
                <a:bodyPr rtlCol="0" anchor="ctr"/>
                <a:lstStyle/>
                <a:p>
                  <a:endParaRPr lang="en-US" sz="1600">
                    <a:latin typeface="Lato" panose="020F0502020204030203" pitchFamily="34" charset="77"/>
                    <a:ea typeface="Open Sans" panose="020B0606030504020204" pitchFamily="34" charset="0"/>
                    <a:cs typeface="Open Sans" panose="020B0606030504020204" pitchFamily="34" charset="0"/>
                  </a:endParaRPr>
                </a:p>
              </p:txBody>
            </p:sp>
            <p:sp>
              <p:nvSpPr>
                <p:cNvPr id="18" name="Freeform 17">
                  <a:extLst>
                    <a:ext uri="{FF2B5EF4-FFF2-40B4-BE49-F238E27FC236}">
                      <a16:creationId xmlns:a16="http://schemas.microsoft.com/office/drawing/2014/main" id="{525E6239-8000-571E-F9C2-537C427CF778}"/>
                    </a:ext>
                  </a:extLst>
                </p:cNvPr>
                <p:cNvSpPr/>
                <p:nvPr/>
              </p:nvSpPr>
              <p:spPr>
                <a:xfrm>
                  <a:off x="6693637" y="9831315"/>
                  <a:ext cx="365102" cy="38431"/>
                </a:xfrm>
                <a:custGeom>
                  <a:avLst/>
                  <a:gdLst>
                    <a:gd name="connsiteX0" fmla="*/ 0 w 365102"/>
                    <a:gd name="connsiteY0" fmla="*/ 0 h 38431"/>
                    <a:gd name="connsiteX1" fmla="*/ 365102 w 365102"/>
                    <a:gd name="connsiteY1" fmla="*/ 0 h 38431"/>
                    <a:gd name="connsiteX2" fmla="*/ 365102 w 365102"/>
                    <a:gd name="connsiteY2" fmla="*/ 38432 h 38431"/>
                    <a:gd name="connsiteX3" fmla="*/ 0 w 365102"/>
                    <a:gd name="connsiteY3" fmla="*/ 38432 h 38431"/>
                  </a:gdLst>
                  <a:ahLst/>
                  <a:cxnLst>
                    <a:cxn ang="0">
                      <a:pos x="connsiteX0" y="connsiteY0"/>
                    </a:cxn>
                    <a:cxn ang="0">
                      <a:pos x="connsiteX1" y="connsiteY1"/>
                    </a:cxn>
                    <a:cxn ang="0">
                      <a:pos x="connsiteX2" y="connsiteY2"/>
                    </a:cxn>
                    <a:cxn ang="0">
                      <a:pos x="connsiteX3" y="connsiteY3"/>
                    </a:cxn>
                  </a:cxnLst>
                  <a:rect l="l" t="t" r="r" b="b"/>
                  <a:pathLst>
                    <a:path w="365102" h="38431">
                      <a:moveTo>
                        <a:pt x="0" y="0"/>
                      </a:moveTo>
                      <a:lnTo>
                        <a:pt x="365102" y="0"/>
                      </a:lnTo>
                      <a:lnTo>
                        <a:pt x="365102" y="38432"/>
                      </a:lnTo>
                      <a:lnTo>
                        <a:pt x="0" y="38432"/>
                      </a:lnTo>
                      <a:close/>
                    </a:path>
                  </a:pathLst>
                </a:custGeom>
                <a:grpFill/>
                <a:ln w="19149" cap="flat">
                  <a:solidFill>
                    <a:srgbClr val="C00000"/>
                  </a:solidFill>
                  <a:prstDash val="solid"/>
                  <a:miter/>
                </a:ln>
              </p:spPr>
              <p:txBody>
                <a:bodyPr rtlCol="0" anchor="ctr"/>
                <a:lstStyle/>
                <a:p>
                  <a:endParaRPr lang="en-US" sz="1600">
                    <a:latin typeface="Lato" panose="020F0502020204030203" pitchFamily="34" charset="77"/>
                    <a:ea typeface="Open Sans" panose="020B0606030504020204" pitchFamily="34" charset="0"/>
                    <a:cs typeface="Open Sans" panose="020B0606030504020204" pitchFamily="34" charset="0"/>
                  </a:endParaRPr>
                </a:p>
              </p:txBody>
            </p:sp>
            <p:sp>
              <p:nvSpPr>
                <p:cNvPr id="19" name="Freeform 18">
                  <a:extLst>
                    <a:ext uri="{FF2B5EF4-FFF2-40B4-BE49-F238E27FC236}">
                      <a16:creationId xmlns:a16="http://schemas.microsoft.com/office/drawing/2014/main" id="{6C1CE39F-3398-51C5-CDA7-4B67ED6337E1}"/>
                    </a:ext>
                  </a:extLst>
                </p:cNvPr>
                <p:cNvSpPr/>
                <p:nvPr/>
              </p:nvSpPr>
              <p:spPr>
                <a:xfrm>
                  <a:off x="6693637" y="10138770"/>
                  <a:ext cx="768636" cy="38431"/>
                </a:xfrm>
                <a:custGeom>
                  <a:avLst/>
                  <a:gdLst>
                    <a:gd name="connsiteX0" fmla="*/ 0 w 768636"/>
                    <a:gd name="connsiteY0" fmla="*/ 0 h 38431"/>
                    <a:gd name="connsiteX1" fmla="*/ 768636 w 768636"/>
                    <a:gd name="connsiteY1" fmla="*/ 0 h 38431"/>
                    <a:gd name="connsiteX2" fmla="*/ 768636 w 768636"/>
                    <a:gd name="connsiteY2" fmla="*/ 38432 h 38431"/>
                    <a:gd name="connsiteX3" fmla="*/ 0 w 768636"/>
                    <a:gd name="connsiteY3" fmla="*/ 38432 h 38431"/>
                  </a:gdLst>
                  <a:ahLst/>
                  <a:cxnLst>
                    <a:cxn ang="0">
                      <a:pos x="connsiteX0" y="connsiteY0"/>
                    </a:cxn>
                    <a:cxn ang="0">
                      <a:pos x="connsiteX1" y="connsiteY1"/>
                    </a:cxn>
                    <a:cxn ang="0">
                      <a:pos x="connsiteX2" y="connsiteY2"/>
                    </a:cxn>
                    <a:cxn ang="0">
                      <a:pos x="connsiteX3" y="connsiteY3"/>
                    </a:cxn>
                  </a:cxnLst>
                  <a:rect l="l" t="t" r="r" b="b"/>
                  <a:pathLst>
                    <a:path w="768636" h="38431">
                      <a:moveTo>
                        <a:pt x="0" y="0"/>
                      </a:moveTo>
                      <a:lnTo>
                        <a:pt x="768636" y="0"/>
                      </a:lnTo>
                      <a:lnTo>
                        <a:pt x="768636" y="38432"/>
                      </a:lnTo>
                      <a:lnTo>
                        <a:pt x="0" y="38432"/>
                      </a:lnTo>
                      <a:close/>
                    </a:path>
                  </a:pathLst>
                </a:custGeom>
                <a:grpFill/>
                <a:ln w="19149" cap="flat">
                  <a:solidFill>
                    <a:srgbClr val="C00000"/>
                  </a:solidFill>
                  <a:prstDash val="solid"/>
                  <a:miter/>
                </a:ln>
              </p:spPr>
              <p:txBody>
                <a:bodyPr rtlCol="0" anchor="ctr"/>
                <a:lstStyle/>
                <a:p>
                  <a:endParaRPr lang="en-US" sz="1600">
                    <a:latin typeface="Lato" panose="020F0502020204030203" pitchFamily="34" charset="77"/>
                    <a:ea typeface="Open Sans" panose="020B0606030504020204" pitchFamily="34" charset="0"/>
                    <a:cs typeface="Open Sans" panose="020B0606030504020204" pitchFamily="34" charset="0"/>
                  </a:endParaRPr>
                </a:p>
              </p:txBody>
            </p:sp>
            <p:sp>
              <p:nvSpPr>
                <p:cNvPr id="20" name="Freeform 19">
                  <a:extLst>
                    <a:ext uri="{FF2B5EF4-FFF2-40B4-BE49-F238E27FC236}">
                      <a16:creationId xmlns:a16="http://schemas.microsoft.com/office/drawing/2014/main" id="{6DDB77E9-7A7E-4D42-31FE-B18310E9E765}"/>
                    </a:ext>
                  </a:extLst>
                </p:cNvPr>
                <p:cNvSpPr/>
                <p:nvPr/>
              </p:nvSpPr>
              <p:spPr>
                <a:xfrm>
                  <a:off x="6693637" y="10292497"/>
                  <a:ext cx="768636" cy="38431"/>
                </a:xfrm>
                <a:custGeom>
                  <a:avLst/>
                  <a:gdLst>
                    <a:gd name="connsiteX0" fmla="*/ 0 w 768636"/>
                    <a:gd name="connsiteY0" fmla="*/ 0 h 38431"/>
                    <a:gd name="connsiteX1" fmla="*/ 768636 w 768636"/>
                    <a:gd name="connsiteY1" fmla="*/ 0 h 38431"/>
                    <a:gd name="connsiteX2" fmla="*/ 768636 w 768636"/>
                    <a:gd name="connsiteY2" fmla="*/ 38432 h 38431"/>
                    <a:gd name="connsiteX3" fmla="*/ 0 w 768636"/>
                    <a:gd name="connsiteY3" fmla="*/ 38432 h 38431"/>
                  </a:gdLst>
                  <a:ahLst/>
                  <a:cxnLst>
                    <a:cxn ang="0">
                      <a:pos x="connsiteX0" y="connsiteY0"/>
                    </a:cxn>
                    <a:cxn ang="0">
                      <a:pos x="connsiteX1" y="connsiteY1"/>
                    </a:cxn>
                    <a:cxn ang="0">
                      <a:pos x="connsiteX2" y="connsiteY2"/>
                    </a:cxn>
                    <a:cxn ang="0">
                      <a:pos x="connsiteX3" y="connsiteY3"/>
                    </a:cxn>
                  </a:cxnLst>
                  <a:rect l="l" t="t" r="r" b="b"/>
                  <a:pathLst>
                    <a:path w="768636" h="38431">
                      <a:moveTo>
                        <a:pt x="0" y="0"/>
                      </a:moveTo>
                      <a:lnTo>
                        <a:pt x="768636" y="0"/>
                      </a:lnTo>
                      <a:lnTo>
                        <a:pt x="768636" y="38432"/>
                      </a:lnTo>
                      <a:lnTo>
                        <a:pt x="0" y="38432"/>
                      </a:lnTo>
                      <a:close/>
                    </a:path>
                  </a:pathLst>
                </a:custGeom>
                <a:grpFill/>
                <a:ln w="19149" cap="flat">
                  <a:solidFill>
                    <a:srgbClr val="C00000"/>
                  </a:solidFill>
                  <a:prstDash val="solid"/>
                  <a:miter/>
                </a:ln>
              </p:spPr>
              <p:txBody>
                <a:bodyPr rtlCol="0" anchor="ctr"/>
                <a:lstStyle/>
                <a:p>
                  <a:endParaRPr lang="en-US" sz="1600">
                    <a:latin typeface="Lato" panose="020F0502020204030203" pitchFamily="34" charset="77"/>
                    <a:ea typeface="Open Sans" panose="020B0606030504020204" pitchFamily="34" charset="0"/>
                    <a:cs typeface="Open Sans" panose="020B0606030504020204" pitchFamily="34" charset="0"/>
                  </a:endParaRPr>
                </a:p>
              </p:txBody>
            </p:sp>
            <p:sp>
              <p:nvSpPr>
                <p:cNvPr id="21" name="Freeform 20">
                  <a:extLst>
                    <a:ext uri="{FF2B5EF4-FFF2-40B4-BE49-F238E27FC236}">
                      <a16:creationId xmlns:a16="http://schemas.microsoft.com/office/drawing/2014/main" id="{D0F0562B-98F2-9EBE-D622-BC406FAD682C}"/>
                    </a:ext>
                  </a:extLst>
                </p:cNvPr>
                <p:cNvSpPr/>
                <p:nvPr/>
              </p:nvSpPr>
              <p:spPr>
                <a:xfrm>
                  <a:off x="6693637" y="10446224"/>
                  <a:ext cx="768636" cy="38431"/>
                </a:xfrm>
                <a:custGeom>
                  <a:avLst/>
                  <a:gdLst>
                    <a:gd name="connsiteX0" fmla="*/ 0 w 768636"/>
                    <a:gd name="connsiteY0" fmla="*/ 0 h 38431"/>
                    <a:gd name="connsiteX1" fmla="*/ 768636 w 768636"/>
                    <a:gd name="connsiteY1" fmla="*/ 0 h 38431"/>
                    <a:gd name="connsiteX2" fmla="*/ 768636 w 768636"/>
                    <a:gd name="connsiteY2" fmla="*/ 38432 h 38431"/>
                    <a:gd name="connsiteX3" fmla="*/ 0 w 768636"/>
                    <a:gd name="connsiteY3" fmla="*/ 38432 h 38431"/>
                  </a:gdLst>
                  <a:ahLst/>
                  <a:cxnLst>
                    <a:cxn ang="0">
                      <a:pos x="connsiteX0" y="connsiteY0"/>
                    </a:cxn>
                    <a:cxn ang="0">
                      <a:pos x="connsiteX1" y="connsiteY1"/>
                    </a:cxn>
                    <a:cxn ang="0">
                      <a:pos x="connsiteX2" y="connsiteY2"/>
                    </a:cxn>
                    <a:cxn ang="0">
                      <a:pos x="connsiteX3" y="connsiteY3"/>
                    </a:cxn>
                  </a:cxnLst>
                  <a:rect l="l" t="t" r="r" b="b"/>
                  <a:pathLst>
                    <a:path w="768636" h="38431">
                      <a:moveTo>
                        <a:pt x="0" y="0"/>
                      </a:moveTo>
                      <a:lnTo>
                        <a:pt x="768636" y="0"/>
                      </a:lnTo>
                      <a:lnTo>
                        <a:pt x="768636" y="38432"/>
                      </a:lnTo>
                      <a:lnTo>
                        <a:pt x="0" y="38432"/>
                      </a:lnTo>
                      <a:close/>
                    </a:path>
                  </a:pathLst>
                </a:custGeom>
                <a:grpFill/>
                <a:ln w="19149" cap="flat">
                  <a:solidFill>
                    <a:srgbClr val="C00000"/>
                  </a:solidFill>
                  <a:prstDash val="solid"/>
                  <a:miter/>
                </a:ln>
              </p:spPr>
              <p:txBody>
                <a:bodyPr rtlCol="0" anchor="ctr"/>
                <a:lstStyle/>
                <a:p>
                  <a:endParaRPr lang="en-US" sz="1600">
                    <a:latin typeface="Lato" panose="020F0502020204030203" pitchFamily="34" charset="77"/>
                    <a:ea typeface="Open Sans" panose="020B0606030504020204" pitchFamily="34" charset="0"/>
                    <a:cs typeface="Open Sans" panose="020B0606030504020204" pitchFamily="34" charset="0"/>
                  </a:endParaRPr>
                </a:p>
              </p:txBody>
            </p:sp>
            <p:sp>
              <p:nvSpPr>
                <p:cNvPr id="22" name="Freeform 21">
                  <a:extLst>
                    <a:ext uri="{FF2B5EF4-FFF2-40B4-BE49-F238E27FC236}">
                      <a16:creationId xmlns:a16="http://schemas.microsoft.com/office/drawing/2014/main" id="{C5B9AF68-E4F4-BADE-904F-5B81D0BBC2CE}"/>
                    </a:ext>
                  </a:extLst>
                </p:cNvPr>
                <p:cNvSpPr/>
                <p:nvPr/>
              </p:nvSpPr>
              <p:spPr>
                <a:xfrm>
                  <a:off x="6693637" y="10599952"/>
                  <a:ext cx="768636" cy="38431"/>
                </a:xfrm>
                <a:custGeom>
                  <a:avLst/>
                  <a:gdLst>
                    <a:gd name="connsiteX0" fmla="*/ 0 w 768636"/>
                    <a:gd name="connsiteY0" fmla="*/ 0 h 38431"/>
                    <a:gd name="connsiteX1" fmla="*/ 768636 w 768636"/>
                    <a:gd name="connsiteY1" fmla="*/ 0 h 38431"/>
                    <a:gd name="connsiteX2" fmla="*/ 768636 w 768636"/>
                    <a:gd name="connsiteY2" fmla="*/ 38432 h 38431"/>
                    <a:gd name="connsiteX3" fmla="*/ 0 w 768636"/>
                    <a:gd name="connsiteY3" fmla="*/ 38432 h 38431"/>
                  </a:gdLst>
                  <a:ahLst/>
                  <a:cxnLst>
                    <a:cxn ang="0">
                      <a:pos x="connsiteX0" y="connsiteY0"/>
                    </a:cxn>
                    <a:cxn ang="0">
                      <a:pos x="connsiteX1" y="connsiteY1"/>
                    </a:cxn>
                    <a:cxn ang="0">
                      <a:pos x="connsiteX2" y="connsiteY2"/>
                    </a:cxn>
                    <a:cxn ang="0">
                      <a:pos x="connsiteX3" y="connsiteY3"/>
                    </a:cxn>
                  </a:cxnLst>
                  <a:rect l="l" t="t" r="r" b="b"/>
                  <a:pathLst>
                    <a:path w="768636" h="38431">
                      <a:moveTo>
                        <a:pt x="0" y="0"/>
                      </a:moveTo>
                      <a:lnTo>
                        <a:pt x="768636" y="0"/>
                      </a:lnTo>
                      <a:lnTo>
                        <a:pt x="768636" y="38432"/>
                      </a:lnTo>
                      <a:lnTo>
                        <a:pt x="0" y="38432"/>
                      </a:lnTo>
                      <a:close/>
                    </a:path>
                  </a:pathLst>
                </a:custGeom>
                <a:grpFill/>
                <a:ln w="19149" cap="flat">
                  <a:solidFill>
                    <a:srgbClr val="C00000"/>
                  </a:solidFill>
                  <a:prstDash val="solid"/>
                  <a:miter/>
                </a:ln>
              </p:spPr>
              <p:txBody>
                <a:bodyPr rtlCol="0" anchor="ctr"/>
                <a:lstStyle/>
                <a:p>
                  <a:endParaRPr lang="en-US" sz="1600">
                    <a:latin typeface="Lato" panose="020F0502020204030203" pitchFamily="34" charset="77"/>
                    <a:ea typeface="Open Sans" panose="020B0606030504020204" pitchFamily="34" charset="0"/>
                    <a:cs typeface="Open Sans" panose="020B0606030504020204" pitchFamily="34" charset="0"/>
                  </a:endParaRPr>
                </a:p>
              </p:txBody>
            </p:sp>
            <p:sp>
              <p:nvSpPr>
                <p:cNvPr id="23" name="Freeform 22">
                  <a:extLst>
                    <a:ext uri="{FF2B5EF4-FFF2-40B4-BE49-F238E27FC236}">
                      <a16:creationId xmlns:a16="http://schemas.microsoft.com/office/drawing/2014/main" id="{2D9A7FD0-5FB2-FC05-604F-D7EB05A63EE4}"/>
                    </a:ext>
                  </a:extLst>
                </p:cNvPr>
                <p:cNvSpPr/>
                <p:nvPr/>
              </p:nvSpPr>
              <p:spPr>
                <a:xfrm>
                  <a:off x="6501478" y="9331707"/>
                  <a:ext cx="1152954" cy="1537272"/>
                </a:xfrm>
                <a:custGeom>
                  <a:avLst/>
                  <a:gdLst>
                    <a:gd name="connsiteX0" fmla="*/ 0 w 1152954"/>
                    <a:gd name="connsiteY0" fmla="*/ 0 h 1537272"/>
                    <a:gd name="connsiteX1" fmla="*/ 0 w 1152954"/>
                    <a:gd name="connsiteY1" fmla="*/ 1537273 h 1537272"/>
                    <a:gd name="connsiteX2" fmla="*/ 1152954 w 1152954"/>
                    <a:gd name="connsiteY2" fmla="*/ 1537273 h 1537272"/>
                    <a:gd name="connsiteX3" fmla="*/ 1152954 w 1152954"/>
                    <a:gd name="connsiteY3" fmla="*/ 414795 h 1537272"/>
                    <a:gd name="connsiteX4" fmla="*/ 738160 w 1152954"/>
                    <a:gd name="connsiteY4" fmla="*/ 0 h 1537272"/>
                    <a:gd name="connsiteX5" fmla="*/ 749747 w 1152954"/>
                    <a:gd name="connsiteY5" fmla="*/ 65930 h 1537272"/>
                    <a:gd name="connsiteX6" fmla="*/ 1087025 w 1152954"/>
                    <a:gd name="connsiteY6" fmla="*/ 403207 h 1537272"/>
                    <a:gd name="connsiteX7" fmla="*/ 1087023 w 1152954"/>
                    <a:gd name="connsiteY7" fmla="*/ 403478 h 1537272"/>
                    <a:gd name="connsiteX8" fmla="*/ 1086890 w 1152954"/>
                    <a:gd name="connsiteY8" fmla="*/ 403534 h 1537272"/>
                    <a:gd name="connsiteX9" fmla="*/ 749420 w 1152954"/>
                    <a:gd name="connsiteY9" fmla="*/ 403534 h 1537272"/>
                    <a:gd name="connsiteX10" fmla="*/ 749420 w 1152954"/>
                    <a:gd name="connsiteY10" fmla="*/ 66064 h 1537272"/>
                    <a:gd name="connsiteX11" fmla="*/ 749614 w 1152954"/>
                    <a:gd name="connsiteY11" fmla="*/ 65874 h 1537272"/>
                    <a:gd name="connsiteX12" fmla="*/ 749747 w 1152954"/>
                    <a:gd name="connsiteY12" fmla="*/ 65930 h 1537272"/>
                    <a:gd name="connsiteX13" fmla="*/ 38432 w 1152954"/>
                    <a:gd name="connsiteY13" fmla="*/ 1498841 h 1537272"/>
                    <a:gd name="connsiteX14" fmla="*/ 38432 w 1152954"/>
                    <a:gd name="connsiteY14" fmla="*/ 38432 h 1537272"/>
                    <a:gd name="connsiteX15" fmla="*/ 710989 w 1152954"/>
                    <a:gd name="connsiteY15" fmla="*/ 38432 h 1537272"/>
                    <a:gd name="connsiteX16" fmla="*/ 710989 w 1152954"/>
                    <a:gd name="connsiteY16" fmla="*/ 441966 h 1537272"/>
                    <a:gd name="connsiteX17" fmla="*/ 1114523 w 1152954"/>
                    <a:gd name="connsiteY17" fmla="*/ 441966 h 1537272"/>
                    <a:gd name="connsiteX18" fmla="*/ 1114523 w 1152954"/>
                    <a:gd name="connsiteY18" fmla="*/ 1498841 h 153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52954" h="1537272">
                      <a:moveTo>
                        <a:pt x="0" y="0"/>
                      </a:moveTo>
                      <a:lnTo>
                        <a:pt x="0" y="1537273"/>
                      </a:lnTo>
                      <a:lnTo>
                        <a:pt x="1152954" y="1537273"/>
                      </a:lnTo>
                      <a:lnTo>
                        <a:pt x="1152954" y="414795"/>
                      </a:lnTo>
                      <a:lnTo>
                        <a:pt x="738160" y="0"/>
                      </a:lnTo>
                      <a:close/>
                      <a:moveTo>
                        <a:pt x="749747" y="65930"/>
                      </a:moveTo>
                      <a:lnTo>
                        <a:pt x="1087025" y="403207"/>
                      </a:lnTo>
                      <a:cubicBezTo>
                        <a:pt x="1087100" y="403282"/>
                        <a:pt x="1087098" y="403405"/>
                        <a:pt x="1087023" y="403478"/>
                      </a:cubicBezTo>
                      <a:cubicBezTo>
                        <a:pt x="1086986" y="403513"/>
                        <a:pt x="1086940" y="403534"/>
                        <a:pt x="1086890" y="403534"/>
                      </a:cubicBezTo>
                      <a:lnTo>
                        <a:pt x="749420" y="403534"/>
                      </a:lnTo>
                      <a:lnTo>
                        <a:pt x="749420" y="66064"/>
                      </a:lnTo>
                      <a:cubicBezTo>
                        <a:pt x="749422" y="65959"/>
                        <a:pt x="749509" y="65874"/>
                        <a:pt x="749614" y="65874"/>
                      </a:cubicBezTo>
                      <a:cubicBezTo>
                        <a:pt x="749664" y="65876"/>
                        <a:pt x="749712" y="65895"/>
                        <a:pt x="749747" y="65930"/>
                      </a:cubicBezTo>
                      <a:close/>
                      <a:moveTo>
                        <a:pt x="38432" y="1498841"/>
                      </a:moveTo>
                      <a:lnTo>
                        <a:pt x="38432" y="38432"/>
                      </a:lnTo>
                      <a:lnTo>
                        <a:pt x="710989" y="38432"/>
                      </a:lnTo>
                      <a:lnTo>
                        <a:pt x="710989" y="441966"/>
                      </a:lnTo>
                      <a:lnTo>
                        <a:pt x="1114523" y="441966"/>
                      </a:lnTo>
                      <a:lnTo>
                        <a:pt x="1114523" y="1498841"/>
                      </a:lnTo>
                      <a:close/>
                    </a:path>
                  </a:pathLst>
                </a:custGeom>
                <a:grpFill/>
                <a:ln w="19149" cap="flat">
                  <a:solidFill>
                    <a:srgbClr val="C00000"/>
                  </a:solidFill>
                  <a:prstDash val="solid"/>
                  <a:miter/>
                </a:ln>
              </p:spPr>
              <p:txBody>
                <a:bodyPr rtlCol="0" anchor="ctr"/>
                <a:lstStyle/>
                <a:p>
                  <a:endParaRPr lang="en-US" sz="1600">
                    <a:latin typeface="Lato" panose="020F0502020204030203" pitchFamily="34" charset="77"/>
                    <a:ea typeface="Open Sans" panose="020B0606030504020204" pitchFamily="34" charset="0"/>
                    <a:cs typeface="Open Sans" panose="020B0606030504020204" pitchFamily="34" charset="0"/>
                  </a:endParaRPr>
                </a:p>
              </p:txBody>
            </p:sp>
          </p:grpSp>
          <p:sp>
            <p:nvSpPr>
              <p:cNvPr id="15" name="TextBox 14">
                <a:extLst>
                  <a:ext uri="{FF2B5EF4-FFF2-40B4-BE49-F238E27FC236}">
                    <a16:creationId xmlns:a16="http://schemas.microsoft.com/office/drawing/2014/main" id="{78549870-83C7-2C52-FD47-753F2573812C}"/>
                  </a:ext>
                </a:extLst>
              </p:cNvPr>
              <p:cNvSpPr txBox="1"/>
              <p:nvPr/>
            </p:nvSpPr>
            <p:spPr>
              <a:xfrm>
                <a:off x="4512468" y="5115844"/>
                <a:ext cx="2212277" cy="769441"/>
              </a:xfrm>
              <a:prstGeom prst="rect">
                <a:avLst/>
              </a:prstGeom>
              <a:noFill/>
              <a:ln>
                <a:solidFill>
                  <a:schemeClr val="accent2">
                    <a:lumMod val="50000"/>
                  </a:schemeClr>
                </a:solidFill>
              </a:ln>
            </p:spPr>
            <p:txBody>
              <a:bodyPr wrap="square" rtlCol="0">
                <a:spAutoFit/>
              </a:bodyPr>
              <a:lstStyle/>
              <a:p>
                <a:pPr defTabSz="1920240"/>
                <a:r>
                  <a:rPr lang="en-US" sz="1600" dirty="0">
                    <a:solidFill>
                      <a:srgbClr val="C00000"/>
                    </a:solidFill>
                    <a:highlight>
                      <a:srgbClr val="FFFFFF"/>
                    </a:highlight>
                    <a:latin typeface="Lato" panose="020F0502020204030203" pitchFamily="34" charset="77"/>
                    <a:ea typeface="Open Sans" panose="020B0606030504020204" pitchFamily="34" charset="0"/>
                    <a:cs typeface="Open Sans" panose="020B0606030504020204" pitchFamily="34" charset="0"/>
                  </a:rPr>
                  <a:t>data </a:t>
                </a:r>
                <a:r>
                  <a:rPr lang="en-US" sz="1400" b="0" u="none" kern="1200" dirty="0">
                    <a:solidFill>
                      <a:srgbClr val="C00000"/>
                    </a:solidFill>
                    <a:highlight>
                      <a:srgbClr val="FFFFFF"/>
                    </a:highlight>
                    <a:latin typeface="Lato" panose="020F0502020204030203" pitchFamily="34" charset="77"/>
                    <a:ea typeface="Open Sans" panose="020B0606030504020204" pitchFamily="34" charset="0"/>
                    <a:cs typeface="Open Sans" panose="020B0606030504020204" pitchFamily="34" charset="0"/>
                  </a:rPr>
                  <a:t>embedded in free text, radiology scans, etc.</a:t>
                </a:r>
              </a:p>
            </p:txBody>
          </p:sp>
        </p:grpSp>
      </p:grpSp>
      <p:pic>
        <p:nvPicPr>
          <p:cNvPr id="2088" name="Picture 40" descr="Seattle Children's Hospital (Pediatrics) | UW Orthopaedic Surgery and  Sports Medicine">
            <a:extLst>
              <a:ext uri="{FF2B5EF4-FFF2-40B4-BE49-F238E27FC236}">
                <a16:creationId xmlns:a16="http://schemas.microsoft.com/office/drawing/2014/main" id="{EFC618AD-48B7-7790-4D69-6A4EB85DFF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89643" y="7741872"/>
            <a:ext cx="404570" cy="234651"/>
          </a:xfrm>
          <a:prstGeom prst="rect">
            <a:avLst/>
          </a:prstGeom>
          <a:noFill/>
          <a:extLst>
            <a:ext uri="{909E8E84-426E-40DD-AFC4-6F175D3DCCD1}">
              <a14:hiddenFill xmlns:a14="http://schemas.microsoft.com/office/drawing/2010/main">
                <a:solidFill>
                  <a:srgbClr val="FFFFFF"/>
                </a:solidFill>
              </a14:hiddenFill>
            </a:ext>
          </a:extLst>
        </p:spPr>
      </p:pic>
      <p:sp>
        <p:nvSpPr>
          <p:cNvPr id="36" name="AutoShape 44" descr="Texas Children's Hospital - Wikipedia">
            <a:extLst>
              <a:ext uri="{FF2B5EF4-FFF2-40B4-BE49-F238E27FC236}">
                <a16:creationId xmlns:a16="http://schemas.microsoft.com/office/drawing/2014/main" id="{6D7E7DBA-7B51-63C7-2F17-CD3235A4D30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latin typeface="Lato" panose="020F0502020204030203" pitchFamily="34" charset="77"/>
            </a:endParaRPr>
          </a:p>
        </p:txBody>
      </p:sp>
      <p:pic>
        <p:nvPicPr>
          <p:cNvPr id="51" name="Picture 50">
            <a:extLst>
              <a:ext uri="{FF2B5EF4-FFF2-40B4-BE49-F238E27FC236}">
                <a16:creationId xmlns:a16="http://schemas.microsoft.com/office/drawing/2014/main" id="{BF215873-4510-E2FA-E08C-DCE4FC294EF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835732" y="1160481"/>
            <a:ext cx="2291565" cy="669138"/>
          </a:xfrm>
          <a:prstGeom prst="rect">
            <a:avLst/>
          </a:prstGeom>
        </p:spPr>
      </p:pic>
      <p:pic>
        <p:nvPicPr>
          <p:cNvPr id="59" name="Picture 58" descr="A screenshot of a black background with logos&#10;&#10;AI-generated content may be incorrect.">
            <a:extLst>
              <a:ext uri="{FF2B5EF4-FFF2-40B4-BE49-F238E27FC236}">
                <a16:creationId xmlns:a16="http://schemas.microsoft.com/office/drawing/2014/main" id="{2047CAFC-AD16-CFFD-40FD-34C45D66E36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35732" y="3981846"/>
            <a:ext cx="3830095" cy="2169148"/>
          </a:xfrm>
          <a:prstGeom prst="rect">
            <a:avLst/>
          </a:prstGeom>
        </p:spPr>
      </p:pic>
      <p:pic>
        <p:nvPicPr>
          <p:cNvPr id="2049" name="Picture 2048" descr="A map of the united states&#10;&#10;AI-generated content may be incorrect.">
            <a:extLst>
              <a:ext uri="{FF2B5EF4-FFF2-40B4-BE49-F238E27FC236}">
                <a16:creationId xmlns:a16="http://schemas.microsoft.com/office/drawing/2014/main" id="{8290B940-6BBB-DD8C-3452-C12FB54F7B2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596463" y="1596274"/>
            <a:ext cx="4308631" cy="2669279"/>
          </a:xfrm>
          <a:prstGeom prst="rect">
            <a:avLst/>
          </a:prstGeom>
        </p:spPr>
      </p:pic>
      <p:pic>
        <p:nvPicPr>
          <p:cNvPr id="2102" name="Picture 54">
            <a:extLst>
              <a:ext uri="{FF2B5EF4-FFF2-40B4-BE49-F238E27FC236}">
                <a16:creationId xmlns:a16="http://schemas.microsoft.com/office/drawing/2014/main" id="{9D7BAE41-1F44-26EA-64C1-AD64BC95D66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127297" y="1110119"/>
            <a:ext cx="1154793" cy="769862"/>
          </a:xfrm>
          <a:prstGeom prst="rect">
            <a:avLst/>
          </a:prstGeom>
          <a:noFill/>
          <a:extLst>
            <a:ext uri="{909E8E84-426E-40DD-AFC4-6F175D3DCCD1}">
              <a14:hiddenFill xmlns:a14="http://schemas.microsoft.com/office/drawing/2010/main">
                <a:solidFill>
                  <a:srgbClr val="FFFFFF"/>
                </a:solidFill>
              </a14:hiddenFill>
            </a:ext>
          </a:extLst>
        </p:spPr>
      </p:pic>
      <p:sp>
        <p:nvSpPr>
          <p:cNvPr id="32" name="Text Box 190">
            <a:extLst>
              <a:ext uri="{FF2B5EF4-FFF2-40B4-BE49-F238E27FC236}">
                <a16:creationId xmlns:a16="http://schemas.microsoft.com/office/drawing/2014/main" id="{2F85415A-1420-9DF5-80BA-E6A5F08E690C}"/>
              </a:ext>
            </a:extLst>
          </p:cNvPr>
          <p:cNvSpPr txBox="1">
            <a:spLocks noChangeArrowheads="1"/>
          </p:cNvSpPr>
          <p:nvPr/>
        </p:nvSpPr>
        <p:spPr bwMode="auto">
          <a:xfrm>
            <a:off x="871154" y="4546181"/>
            <a:ext cx="6780974" cy="840874"/>
          </a:xfrm>
          <a:prstGeom prst="rect">
            <a:avLst/>
          </a:prstGeom>
          <a:solidFill>
            <a:schemeClr val="bg1"/>
          </a:solidFill>
          <a:ln w="12700">
            <a:noFill/>
          </a:ln>
          <a:effectLst/>
        </p:spPr>
        <p:txBody>
          <a:bodyPr wrap="square" lIns="50611" tIns="50611" rIns="50611" bIns="50611" anchor="t">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marL="342900" indent="-342900">
              <a:buFont typeface="Arial" panose="020B0604020202020204" pitchFamily="34" charset="0"/>
              <a:buChar char="•"/>
            </a:pPr>
            <a:r>
              <a:rPr lang="en-US" sz="2400" b="1" u="sng" dirty="0">
                <a:solidFill>
                  <a:srgbClr val="C00000"/>
                </a:solidFill>
                <a:latin typeface="Lato" panose="020F0502020204030203" pitchFamily="34" charset="77"/>
                <a:ea typeface="Open Sans" panose="020B0606030504020204" pitchFamily="34" charset="0"/>
                <a:cs typeface="Open Sans" panose="020B0606030504020204" pitchFamily="34" charset="0"/>
              </a:rPr>
              <a:t>Unstructured data </a:t>
            </a:r>
            <a:r>
              <a:rPr lang="en-US" sz="2400" dirty="0">
                <a:solidFill>
                  <a:srgbClr val="C00000"/>
                </a:solidFill>
                <a:latin typeface="Lato" panose="020F0502020204030203" pitchFamily="34" charset="77"/>
                <a:ea typeface="Open Sans" panose="020B0606030504020204" pitchFamily="34" charset="0"/>
                <a:cs typeface="Open Sans" panose="020B0606030504020204" pitchFamily="34" charset="0"/>
              </a:rPr>
              <a:t>are outside the common data model</a:t>
            </a:r>
            <a:endParaRPr lang="en-US" sz="2400" dirty="0">
              <a:solidFill>
                <a:srgbClr val="C00000"/>
              </a:solidFill>
              <a:highlight>
                <a:srgbClr val="FFFFFF"/>
              </a:highlight>
              <a:latin typeface="Lato" panose="020F0502020204030203" pitchFamily="34" charset="77"/>
              <a:ea typeface="Open Sans" panose="020B0606030504020204" pitchFamily="34" charset="0"/>
              <a:cs typeface="Open Sans" panose="020B0606030504020204" pitchFamily="34" charset="0"/>
            </a:endParaRPr>
          </a:p>
        </p:txBody>
      </p:sp>
      <p:sp>
        <p:nvSpPr>
          <p:cNvPr id="33" name="Oval 32">
            <a:extLst>
              <a:ext uri="{FF2B5EF4-FFF2-40B4-BE49-F238E27FC236}">
                <a16:creationId xmlns:a16="http://schemas.microsoft.com/office/drawing/2014/main" id="{E13C260E-C9DE-35B6-619E-7DA3039DA0FA}"/>
              </a:ext>
            </a:extLst>
          </p:cNvPr>
          <p:cNvSpPr/>
          <p:nvPr/>
        </p:nvSpPr>
        <p:spPr>
          <a:xfrm>
            <a:off x="982235" y="2909800"/>
            <a:ext cx="2719067" cy="1327247"/>
          </a:xfrm>
          <a:prstGeom prst="ellipse">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accent1"/>
              </a:solidFill>
              <a:latin typeface="Lato" panose="020F0502020204030203" pitchFamily="34" charset="77"/>
              <a:ea typeface="Open Sans" panose="020B0606030504020204" pitchFamily="34" charset="0"/>
              <a:cs typeface="Open Sans" panose="020B0606030504020204" pitchFamily="34" charset="0"/>
            </a:endParaRPr>
          </a:p>
        </p:txBody>
      </p:sp>
      <p:sp>
        <p:nvSpPr>
          <p:cNvPr id="34" name="Arc 33">
            <a:extLst>
              <a:ext uri="{FF2B5EF4-FFF2-40B4-BE49-F238E27FC236}">
                <a16:creationId xmlns:a16="http://schemas.microsoft.com/office/drawing/2014/main" id="{58D9341C-BACE-9ED3-098C-7C87C4933854}"/>
              </a:ext>
            </a:extLst>
          </p:cNvPr>
          <p:cNvSpPr/>
          <p:nvPr/>
        </p:nvSpPr>
        <p:spPr>
          <a:xfrm>
            <a:off x="1693619" y="1993571"/>
            <a:ext cx="1296299" cy="916228"/>
          </a:xfrm>
          <a:prstGeom prst="arc">
            <a:avLst>
              <a:gd name="adj1" fmla="val 1404427"/>
              <a:gd name="adj2" fmla="val 5456200"/>
            </a:avLst>
          </a:prstGeom>
          <a:ln w="38100">
            <a:solidFill>
              <a:schemeClr val="accent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600">
              <a:latin typeface="Lato" panose="020F0502020204030203" pitchFamily="34" charset="77"/>
              <a:ea typeface="Open Sans" panose="020B0606030504020204" pitchFamily="34" charset="0"/>
              <a:cs typeface="Open Sans" panose="020B0606030504020204" pitchFamily="34" charset="0"/>
            </a:endParaRPr>
          </a:p>
        </p:txBody>
      </p:sp>
      <p:cxnSp>
        <p:nvCxnSpPr>
          <p:cNvPr id="35" name="Straight Arrow Connector 34">
            <a:extLst>
              <a:ext uri="{FF2B5EF4-FFF2-40B4-BE49-F238E27FC236}">
                <a16:creationId xmlns:a16="http://schemas.microsoft.com/office/drawing/2014/main" id="{0BB28140-6E0D-6DDC-EF75-F7DB88A50535}"/>
              </a:ext>
            </a:extLst>
          </p:cNvPr>
          <p:cNvCxnSpPr>
            <a:cxnSpLocks/>
            <a:stCxn id="34" idx="0"/>
          </p:cNvCxnSpPr>
          <p:nvPr/>
        </p:nvCxnSpPr>
        <p:spPr>
          <a:xfrm flipV="1">
            <a:off x="2874389" y="2609743"/>
            <a:ext cx="115529" cy="102993"/>
          </a:xfrm>
          <a:prstGeom prst="straightConnector1">
            <a:avLst/>
          </a:prstGeom>
          <a:ln w="38100">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8E4896E4-B35D-C154-82D7-0D6AFE1225FB}"/>
              </a:ext>
            </a:extLst>
          </p:cNvPr>
          <p:cNvSpPr txBox="1"/>
          <p:nvPr/>
        </p:nvSpPr>
        <p:spPr>
          <a:xfrm>
            <a:off x="1796906" y="3165733"/>
            <a:ext cx="1953912" cy="954107"/>
          </a:xfrm>
          <a:prstGeom prst="rect">
            <a:avLst/>
          </a:prstGeom>
          <a:noFill/>
          <a:ln>
            <a:solidFill>
              <a:schemeClr val="accent1"/>
            </a:solidFill>
          </a:ln>
        </p:spPr>
        <p:txBody>
          <a:bodyPr wrap="square" rtlCol="0">
            <a:spAutoFit/>
          </a:bodyPr>
          <a:lstStyle/>
          <a:p>
            <a:r>
              <a:rPr lang="en-US" sz="1400" b="0" u="none" dirty="0">
                <a:solidFill>
                  <a:schemeClr val="accent1"/>
                </a:solidFill>
                <a:highlight>
                  <a:srgbClr val="FFFFFF"/>
                </a:highlight>
                <a:latin typeface="Lato" panose="020F0502020204030203" pitchFamily="34" charset="77"/>
                <a:ea typeface="Open Sans" panose="020B0606030504020204" pitchFamily="34" charset="0"/>
                <a:cs typeface="Open Sans" panose="020B0606030504020204" pitchFamily="34" charset="0"/>
              </a:rPr>
              <a:t>diagnoses, procedures, labs</a:t>
            </a:r>
            <a:br>
              <a:rPr lang="en-US" sz="1400" b="0" u="none" dirty="0">
                <a:solidFill>
                  <a:schemeClr val="accent1"/>
                </a:solidFill>
                <a:highlight>
                  <a:srgbClr val="FFFFFF"/>
                </a:highlight>
                <a:latin typeface="Lato" panose="020F0502020204030203" pitchFamily="34" charset="77"/>
                <a:ea typeface="Open Sans" panose="020B0606030504020204" pitchFamily="34" charset="0"/>
                <a:cs typeface="Open Sans" panose="020B0606030504020204" pitchFamily="34" charset="0"/>
              </a:rPr>
            </a:br>
            <a:r>
              <a:rPr lang="en-US" sz="1400" b="0" u="none" dirty="0">
                <a:solidFill>
                  <a:schemeClr val="accent1"/>
                </a:solidFill>
                <a:highlight>
                  <a:srgbClr val="FFFFFF"/>
                </a:highlight>
                <a:latin typeface="Lato" panose="020F0502020204030203" pitchFamily="34" charset="77"/>
                <a:ea typeface="Open Sans" panose="020B0606030504020204" pitchFamily="34" charset="0"/>
                <a:cs typeface="Open Sans" panose="020B0606030504020204" pitchFamily="34" charset="0"/>
              </a:rPr>
              <a:t>measurements, medications, etc.</a:t>
            </a:r>
          </a:p>
        </p:txBody>
      </p:sp>
      <p:sp>
        <p:nvSpPr>
          <p:cNvPr id="38" name="Graphic 15" descr="Table outline">
            <a:extLst>
              <a:ext uri="{FF2B5EF4-FFF2-40B4-BE49-F238E27FC236}">
                <a16:creationId xmlns:a16="http://schemas.microsoft.com/office/drawing/2014/main" id="{0F4321BA-0638-90B7-9AA6-146523372038}"/>
              </a:ext>
            </a:extLst>
          </p:cNvPr>
          <p:cNvSpPr>
            <a:spLocks noChangeAspect="1"/>
          </p:cNvSpPr>
          <p:nvPr/>
        </p:nvSpPr>
        <p:spPr>
          <a:xfrm>
            <a:off x="982235" y="3257704"/>
            <a:ext cx="842448" cy="640080"/>
          </a:xfrm>
          <a:custGeom>
            <a:avLst/>
            <a:gdLst>
              <a:gd name="connsiteX0" fmla="*/ 0 w 1460408"/>
              <a:gd name="connsiteY0" fmla="*/ 980011 h 980011"/>
              <a:gd name="connsiteX1" fmla="*/ 1460409 w 1460408"/>
              <a:gd name="connsiteY1" fmla="*/ 980011 h 980011"/>
              <a:gd name="connsiteX2" fmla="*/ 1460409 w 1460408"/>
              <a:gd name="connsiteY2" fmla="*/ 0 h 980011"/>
              <a:gd name="connsiteX3" fmla="*/ 0 w 1460408"/>
              <a:gd name="connsiteY3" fmla="*/ 0 h 980011"/>
              <a:gd name="connsiteX4" fmla="*/ 38432 w 1460408"/>
              <a:gd name="connsiteY4" fmla="*/ 941579 h 980011"/>
              <a:gd name="connsiteX5" fmla="*/ 38432 w 1460408"/>
              <a:gd name="connsiteY5" fmla="*/ 672557 h 980011"/>
              <a:gd name="connsiteX6" fmla="*/ 480398 w 1460408"/>
              <a:gd name="connsiteY6" fmla="*/ 672557 h 980011"/>
              <a:gd name="connsiteX7" fmla="*/ 480398 w 1460408"/>
              <a:gd name="connsiteY7" fmla="*/ 941579 h 980011"/>
              <a:gd name="connsiteX8" fmla="*/ 941579 w 1460408"/>
              <a:gd name="connsiteY8" fmla="*/ 365102 h 980011"/>
              <a:gd name="connsiteX9" fmla="*/ 941579 w 1460408"/>
              <a:gd name="connsiteY9" fmla="*/ 634125 h 980011"/>
              <a:gd name="connsiteX10" fmla="*/ 518829 w 1460408"/>
              <a:gd name="connsiteY10" fmla="*/ 634125 h 980011"/>
              <a:gd name="connsiteX11" fmla="*/ 518829 w 1460408"/>
              <a:gd name="connsiteY11" fmla="*/ 365102 h 980011"/>
              <a:gd name="connsiteX12" fmla="*/ 518829 w 1460408"/>
              <a:gd name="connsiteY12" fmla="*/ 326670 h 980011"/>
              <a:gd name="connsiteX13" fmla="*/ 518829 w 1460408"/>
              <a:gd name="connsiteY13" fmla="*/ 38432 h 980011"/>
              <a:gd name="connsiteX14" fmla="*/ 941579 w 1460408"/>
              <a:gd name="connsiteY14" fmla="*/ 38432 h 980011"/>
              <a:gd name="connsiteX15" fmla="*/ 941579 w 1460408"/>
              <a:gd name="connsiteY15" fmla="*/ 326670 h 980011"/>
              <a:gd name="connsiteX16" fmla="*/ 980011 w 1460408"/>
              <a:gd name="connsiteY16" fmla="*/ 365102 h 980011"/>
              <a:gd name="connsiteX17" fmla="*/ 1421977 w 1460408"/>
              <a:gd name="connsiteY17" fmla="*/ 365102 h 980011"/>
              <a:gd name="connsiteX18" fmla="*/ 1421977 w 1460408"/>
              <a:gd name="connsiteY18" fmla="*/ 634125 h 980011"/>
              <a:gd name="connsiteX19" fmla="*/ 980011 w 1460408"/>
              <a:gd name="connsiteY19" fmla="*/ 634125 h 980011"/>
              <a:gd name="connsiteX20" fmla="*/ 480398 w 1460408"/>
              <a:gd name="connsiteY20" fmla="*/ 634125 h 980011"/>
              <a:gd name="connsiteX21" fmla="*/ 38432 w 1460408"/>
              <a:gd name="connsiteY21" fmla="*/ 634125 h 980011"/>
              <a:gd name="connsiteX22" fmla="*/ 38432 w 1460408"/>
              <a:gd name="connsiteY22" fmla="*/ 365102 h 980011"/>
              <a:gd name="connsiteX23" fmla="*/ 480398 w 1460408"/>
              <a:gd name="connsiteY23" fmla="*/ 365102 h 980011"/>
              <a:gd name="connsiteX24" fmla="*/ 518829 w 1460408"/>
              <a:gd name="connsiteY24" fmla="*/ 941579 h 980011"/>
              <a:gd name="connsiteX25" fmla="*/ 518829 w 1460408"/>
              <a:gd name="connsiteY25" fmla="*/ 672557 h 980011"/>
              <a:gd name="connsiteX26" fmla="*/ 941579 w 1460408"/>
              <a:gd name="connsiteY26" fmla="*/ 672557 h 980011"/>
              <a:gd name="connsiteX27" fmla="*/ 941579 w 1460408"/>
              <a:gd name="connsiteY27" fmla="*/ 941579 h 980011"/>
              <a:gd name="connsiteX28" fmla="*/ 980011 w 1460408"/>
              <a:gd name="connsiteY28" fmla="*/ 941579 h 980011"/>
              <a:gd name="connsiteX29" fmla="*/ 980011 w 1460408"/>
              <a:gd name="connsiteY29" fmla="*/ 672557 h 980011"/>
              <a:gd name="connsiteX30" fmla="*/ 1421977 w 1460408"/>
              <a:gd name="connsiteY30" fmla="*/ 672557 h 980011"/>
              <a:gd name="connsiteX31" fmla="*/ 1421977 w 1460408"/>
              <a:gd name="connsiteY31" fmla="*/ 941579 h 980011"/>
              <a:gd name="connsiteX32" fmla="*/ 1421977 w 1460408"/>
              <a:gd name="connsiteY32" fmla="*/ 326670 h 980011"/>
              <a:gd name="connsiteX33" fmla="*/ 980011 w 1460408"/>
              <a:gd name="connsiteY33" fmla="*/ 326670 h 980011"/>
              <a:gd name="connsiteX34" fmla="*/ 980011 w 1460408"/>
              <a:gd name="connsiteY34" fmla="*/ 38432 h 980011"/>
              <a:gd name="connsiteX35" fmla="*/ 1421977 w 1460408"/>
              <a:gd name="connsiteY35" fmla="*/ 38432 h 980011"/>
              <a:gd name="connsiteX36" fmla="*/ 480398 w 1460408"/>
              <a:gd name="connsiteY36" fmla="*/ 38432 h 980011"/>
              <a:gd name="connsiteX37" fmla="*/ 480398 w 1460408"/>
              <a:gd name="connsiteY37" fmla="*/ 326670 h 980011"/>
              <a:gd name="connsiteX38" fmla="*/ 38432 w 1460408"/>
              <a:gd name="connsiteY38" fmla="*/ 326670 h 980011"/>
              <a:gd name="connsiteX39" fmla="*/ 38432 w 1460408"/>
              <a:gd name="connsiteY39" fmla="*/ 38432 h 980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460408" h="980011">
                <a:moveTo>
                  <a:pt x="0" y="980011"/>
                </a:moveTo>
                <a:lnTo>
                  <a:pt x="1460409" y="980011"/>
                </a:lnTo>
                <a:lnTo>
                  <a:pt x="1460409" y="0"/>
                </a:lnTo>
                <a:lnTo>
                  <a:pt x="0" y="0"/>
                </a:lnTo>
                <a:close/>
                <a:moveTo>
                  <a:pt x="38432" y="941579"/>
                </a:moveTo>
                <a:lnTo>
                  <a:pt x="38432" y="672557"/>
                </a:lnTo>
                <a:lnTo>
                  <a:pt x="480398" y="672557"/>
                </a:lnTo>
                <a:lnTo>
                  <a:pt x="480398" y="941579"/>
                </a:lnTo>
                <a:close/>
                <a:moveTo>
                  <a:pt x="941579" y="365102"/>
                </a:moveTo>
                <a:lnTo>
                  <a:pt x="941579" y="634125"/>
                </a:lnTo>
                <a:lnTo>
                  <a:pt x="518829" y="634125"/>
                </a:lnTo>
                <a:lnTo>
                  <a:pt x="518829" y="365102"/>
                </a:lnTo>
                <a:close/>
                <a:moveTo>
                  <a:pt x="518829" y="326670"/>
                </a:moveTo>
                <a:lnTo>
                  <a:pt x="518829" y="38432"/>
                </a:lnTo>
                <a:lnTo>
                  <a:pt x="941579" y="38432"/>
                </a:lnTo>
                <a:lnTo>
                  <a:pt x="941579" y="326670"/>
                </a:lnTo>
                <a:close/>
                <a:moveTo>
                  <a:pt x="980011" y="365102"/>
                </a:moveTo>
                <a:lnTo>
                  <a:pt x="1421977" y="365102"/>
                </a:lnTo>
                <a:lnTo>
                  <a:pt x="1421977" y="634125"/>
                </a:lnTo>
                <a:lnTo>
                  <a:pt x="980011" y="634125"/>
                </a:lnTo>
                <a:close/>
                <a:moveTo>
                  <a:pt x="480398" y="634125"/>
                </a:moveTo>
                <a:lnTo>
                  <a:pt x="38432" y="634125"/>
                </a:lnTo>
                <a:lnTo>
                  <a:pt x="38432" y="365102"/>
                </a:lnTo>
                <a:lnTo>
                  <a:pt x="480398" y="365102"/>
                </a:lnTo>
                <a:close/>
                <a:moveTo>
                  <a:pt x="518829" y="941579"/>
                </a:moveTo>
                <a:lnTo>
                  <a:pt x="518829" y="672557"/>
                </a:lnTo>
                <a:lnTo>
                  <a:pt x="941579" y="672557"/>
                </a:lnTo>
                <a:lnTo>
                  <a:pt x="941579" y="941579"/>
                </a:lnTo>
                <a:close/>
                <a:moveTo>
                  <a:pt x="980011" y="941579"/>
                </a:moveTo>
                <a:lnTo>
                  <a:pt x="980011" y="672557"/>
                </a:lnTo>
                <a:lnTo>
                  <a:pt x="1421977" y="672557"/>
                </a:lnTo>
                <a:lnTo>
                  <a:pt x="1421977" y="941579"/>
                </a:lnTo>
                <a:close/>
                <a:moveTo>
                  <a:pt x="1421977" y="326670"/>
                </a:moveTo>
                <a:lnTo>
                  <a:pt x="980011" y="326670"/>
                </a:lnTo>
                <a:lnTo>
                  <a:pt x="980011" y="38432"/>
                </a:lnTo>
                <a:lnTo>
                  <a:pt x="1421977" y="38432"/>
                </a:lnTo>
                <a:close/>
                <a:moveTo>
                  <a:pt x="480398" y="38432"/>
                </a:moveTo>
                <a:lnTo>
                  <a:pt x="480398" y="326670"/>
                </a:lnTo>
                <a:lnTo>
                  <a:pt x="38432" y="326670"/>
                </a:lnTo>
                <a:lnTo>
                  <a:pt x="38432" y="38432"/>
                </a:lnTo>
                <a:close/>
              </a:path>
            </a:pathLst>
          </a:custGeom>
          <a:solidFill>
            <a:srgbClr val="945870"/>
          </a:solidFill>
          <a:ln w="19149" cap="flat">
            <a:solidFill>
              <a:schemeClr val="accent1"/>
            </a:solidFill>
            <a:prstDash val="solid"/>
            <a:miter/>
          </a:ln>
        </p:spPr>
        <p:txBody>
          <a:bodyPr rtlCol="0" anchor="ctr"/>
          <a:lstStyle/>
          <a:p>
            <a:endParaRPr lang="en-US" sz="1600">
              <a:latin typeface="Lato" panose="020F0502020204030203" pitchFamily="34" charset="77"/>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43505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2" grpId="0" animBg="1"/>
      <p:bldP spid="33" grpId="0" animBg="1"/>
      <p:bldP spid="34" grpId="0" animBg="1"/>
      <p:bldP spid="37" grpId="0" animBg="1"/>
      <p:bldP spid="3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F2FBBFEA-55CD-5525-97ED-AF7BAA1ACC51}"/>
            </a:ext>
          </a:extLst>
        </p:cNvPr>
        <p:cNvGrpSpPr/>
        <p:nvPr/>
      </p:nvGrpSpPr>
      <p:grpSpPr>
        <a:xfrm>
          <a:off x="0" y="0"/>
          <a:ext cx="0" cy="0"/>
          <a:chOff x="0" y="0"/>
          <a:chExt cx="0" cy="0"/>
        </a:xfrm>
      </p:grpSpPr>
      <p:sp>
        <p:nvSpPr>
          <p:cNvPr id="39" name="Text Box 190">
            <a:extLst>
              <a:ext uri="{FF2B5EF4-FFF2-40B4-BE49-F238E27FC236}">
                <a16:creationId xmlns:a16="http://schemas.microsoft.com/office/drawing/2014/main" id="{5E4C3609-E362-90CB-AF92-6135CAC90490}"/>
              </a:ext>
            </a:extLst>
          </p:cNvPr>
          <p:cNvSpPr txBox="1">
            <a:spLocks noChangeArrowheads="1"/>
          </p:cNvSpPr>
          <p:nvPr/>
        </p:nvSpPr>
        <p:spPr bwMode="auto">
          <a:xfrm>
            <a:off x="838200" y="1500458"/>
            <a:ext cx="9721645" cy="4211028"/>
          </a:xfrm>
          <a:prstGeom prst="rect">
            <a:avLst/>
          </a:prstGeom>
          <a:noFill/>
          <a:ln w="12700">
            <a:noFill/>
          </a:ln>
          <a:effectLst/>
        </p:spPr>
        <p:txBody>
          <a:bodyPr wrap="square" lIns="50611" tIns="50611" rIns="50611" bIns="50611" anchor="t">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2800" dirty="0">
                <a:latin typeface="Lato" panose="020F0502020204030203" pitchFamily="34" charset="77"/>
              </a:rPr>
              <a:t>Develop a reproducible LLM-based pipeline to convert unstructured TCD procedure notes into structured, research-ready data across five pediatric hospitals.</a:t>
            </a:r>
            <a:endParaRPr lang="en-US" sz="2800" dirty="0">
              <a:highlight>
                <a:srgbClr val="FFFFFF"/>
              </a:highlight>
              <a:latin typeface="Lato" panose="020F0502020204030203" pitchFamily="34" charset="77"/>
            </a:endParaRPr>
          </a:p>
          <a:p>
            <a:endParaRPr lang="en-US" sz="2800" dirty="0">
              <a:highlight>
                <a:srgbClr val="FFFFFF"/>
              </a:highlight>
              <a:latin typeface="Lato" panose="020F0502020204030203" pitchFamily="34" charset="77"/>
              <a:ea typeface="Open Sans" panose="020B0606030504020204" pitchFamily="34" charset="0"/>
              <a:cs typeface="Open Sans" panose="020B0606030504020204" pitchFamily="34" charset="0"/>
            </a:endParaRPr>
          </a:p>
          <a:p>
            <a:pPr>
              <a:spcBef>
                <a:spcPts val="600"/>
              </a:spcBef>
            </a:pPr>
            <a:r>
              <a:rPr lang="en-US" sz="2400" b="1" dirty="0">
                <a:latin typeface="Lato" panose="020F0502020204030203" pitchFamily="34" charset="77"/>
                <a:ea typeface="Open Sans" panose="020B0606030504020204" pitchFamily="34" charset="0"/>
                <a:cs typeface="Open Sans" panose="020B0606030504020204" pitchFamily="34" charset="0"/>
              </a:rPr>
              <a:t>Project Goals :</a:t>
            </a:r>
          </a:p>
          <a:p>
            <a:pPr marL="457200" indent="-457200">
              <a:spcBef>
                <a:spcPts val="600"/>
              </a:spcBef>
              <a:buFont typeface="+mj-lt"/>
              <a:buAutoNum type="arabicPeriod"/>
            </a:pPr>
            <a:r>
              <a:rPr lang="en-US" sz="2400" dirty="0">
                <a:latin typeface="Lato" panose="020F0502020204030203" pitchFamily="34" charset="77"/>
                <a:ea typeface="Open Sans" panose="020B0606030504020204" pitchFamily="34" charset="0"/>
                <a:cs typeface="Open Sans" panose="020B0606030504020204" pitchFamily="34" charset="0"/>
              </a:rPr>
              <a:t>Create a </a:t>
            </a:r>
            <a:r>
              <a:rPr lang="en-US" sz="2400" b="1" dirty="0">
                <a:latin typeface="Lato" panose="020F0502020204030203" pitchFamily="34" charset="77"/>
                <a:ea typeface="Open Sans" panose="020B0606030504020204" pitchFamily="34" charset="0"/>
                <a:cs typeface="Open Sans" panose="020B0606030504020204" pitchFamily="34" charset="0"/>
              </a:rPr>
              <a:t>multicenter</a:t>
            </a:r>
            <a:r>
              <a:rPr lang="en-US" sz="2400" dirty="0">
                <a:latin typeface="Lato" panose="020F0502020204030203" pitchFamily="34" charset="77"/>
                <a:ea typeface="Open Sans" panose="020B0606030504020204" pitchFamily="34" charset="0"/>
                <a:cs typeface="Open Sans" panose="020B0606030504020204" pitchFamily="34" charset="0"/>
              </a:rPr>
              <a:t> pediatric TCD repository from procedure notes across </a:t>
            </a:r>
            <a:r>
              <a:rPr lang="en-US" sz="2400" b="1" dirty="0">
                <a:latin typeface="Lato" panose="020F0502020204030203" pitchFamily="34" charset="77"/>
                <a:ea typeface="Open Sans" panose="020B0606030504020204" pitchFamily="34" charset="0"/>
                <a:cs typeface="Open Sans" panose="020B0606030504020204" pitchFamily="34" charset="0"/>
              </a:rPr>
              <a:t>five</a:t>
            </a:r>
            <a:r>
              <a:rPr lang="en-US" sz="2400" dirty="0">
                <a:latin typeface="Lato" panose="020F0502020204030203" pitchFamily="34" charset="77"/>
                <a:ea typeface="Open Sans" panose="020B0606030504020204" pitchFamily="34" charset="0"/>
                <a:cs typeface="Open Sans" panose="020B0606030504020204" pitchFamily="34" charset="0"/>
              </a:rPr>
              <a:t> children’s hospitals, spanning </a:t>
            </a:r>
            <a:r>
              <a:rPr lang="en-US" sz="2400" b="1" dirty="0">
                <a:latin typeface="Lato" panose="020F0502020204030203" pitchFamily="34" charset="77"/>
                <a:ea typeface="Open Sans" panose="020B0606030504020204" pitchFamily="34" charset="0"/>
                <a:cs typeface="Open Sans" panose="020B0606030504020204" pitchFamily="34" charset="0"/>
              </a:rPr>
              <a:t>2009–2025</a:t>
            </a:r>
            <a:r>
              <a:rPr lang="en-US" sz="2400" dirty="0">
                <a:latin typeface="Lato" panose="020F0502020204030203" pitchFamily="34" charset="77"/>
                <a:ea typeface="Open Sans" panose="020B0606030504020204" pitchFamily="34" charset="0"/>
                <a:cs typeface="Open Sans" panose="020B0606030504020204" pitchFamily="34" charset="0"/>
              </a:rPr>
              <a:t>. </a:t>
            </a:r>
          </a:p>
          <a:p>
            <a:pPr marL="457200" indent="-457200">
              <a:spcBef>
                <a:spcPts val="600"/>
              </a:spcBef>
              <a:buFont typeface="+mj-lt"/>
              <a:buAutoNum type="arabicPeriod"/>
            </a:pPr>
            <a:r>
              <a:rPr lang="en-US" sz="2400" dirty="0">
                <a:latin typeface="Lato" panose="020F0502020204030203" pitchFamily="34" charset="77"/>
                <a:ea typeface="Open Sans" panose="020B0606030504020204" pitchFamily="34" charset="0"/>
                <a:cs typeface="Open Sans" panose="020B0606030504020204" pitchFamily="34" charset="0"/>
              </a:rPr>
              <a:t>Develop a </a:t>
            </a:r>
            <a:r>
              <a:rPr lang="en-US" sz="2400" b="1" dirty="0">
                <a:latin typeface="Lato" panose="020F0502020204030203" pitchFamily="34" charset="77"/>
                <a:ea typeface="Open Sans" panose="020B0606030504020204" pitchFamily="34" charset="0"/>
                <a:cs typeface="Open Sans" panose="020B0606030504020204" pitchFamily="34" charset="0"/>
              </a:rPr>
              <a:t>generalizable data extraction module</a:t>
            </a:r>
            <a:r>
              <a:rPr lang="en-US" sz="2400" dirty="0">
                <a:latin typeface="Lato" panose="020F0502020204030203" pitchFamily="34" charset="77"/>
                <a:ea typeface="Open Sans" panose="020B0606030504020204" pitchFamily="34" charset="0"/>
                <a:cs typeface="Open Sans" panose="020B0606030504020204" pitchFamily="34" charset="0"/>
              </a:rPr>
              <a:t> that can support structured data extraction from unstructured clinical notes.</a:t>
            </a:r>
            <a:br>
              <a:rPr lang="en-US" sz="2400" dirty="0">
                <a:highlight>
                  <a:srgbClr val="FFFFFF"/>
                </a:highlight>
                <a:latin typeface="Lato" panose="020F0502020204030203" pitchFamily="34" charset="77"/>
                <a:ea typeface="Open Sans" panose="020B0606030504020204" pitchFamily="34" charset="0"/>
                <a:cs typeface="Open Sans" panose="020B0606030504020204" pitchFamily="34" charset="0"/>
              </a:rPr>
            </a:br>
            <a:endParaRPr lang="en-US" sz="2000" i="1" dirty="0">
              <a:highlight>
                <a:srgbClr val="FFFFFF"/>
              </a:highlight>
              <a:latin typeface="Lato" panose="020F0502020204030203" pitchFamily="34" charset="77"/>
              <a:ea typeface="Open Sans" panose="020B0606030504020204" pitchFamily="34" charset="0"/>
              <a:cs typeface="Open Sans" panose="020B0606030504020204" pitchFamily="34" charset="0"/>
            </a:endParaRPr>
          </a:p>
        </p:txBody>
      </p:sp>
      <p:sp>
        <p:nvSpPr>
          <p:cNvPr id="8" name="Title 1">
            <a:extLst>
              <a:ext uri="{FF2B5EF4-FFF2-40B4-BE49-F238E27FC236}">
                <a16:creationId xmlns:a16="http://schemas.microsoft.com/office/drawing/2014/main" id="{691D212A-A376-1F92-B8FC-9167C1EE32AB}"/>
              </a:ext>
            </a:extLst>
          </p:cNvPr>
          <p:cNvSpPr>
            <a:spLocks noGrp="1"/>
          </p:cNvSpPr>
          <p:nvPr>
            <p:ph type="title" idx="4294967295"/>
          </p:nvPr>
        </p:nvSpPr>
        <p:spPr>
          <a:xfrm>
            <a:off x="838200" y="265210"/>
            <a:ext cx="7826829" cy="805462"/>
          </a:xfrm>
          <a:prstGeom prst="rect">
            <a:avLst/>
          </a:prstGeom>
        </p:spPr>
        <p:txBody>
          <a:bodyPr/>
          <a:lstStyle/>
          <a:p>
            <a:r>
              <a:rPr lang="en-US" b="1">
                <a:latin typeface="Lato" panose="020F0502020204030203" pitchFamily="34" charset="77"/>
              </a:rPr>
              <a:t>Objective</a:t>
            </a:r>
          </a:p>
        </p:txBody>
      </p:sp>
    </p:spTree>
    <p:extLst>
      <p:ext uri="{BB962C8B-B14F-4D97-AF65-F5344CB8AC3E}">
        <p14:creationId xmlns:p14="http://schemas.microsoft.com/office/powerpoint/2010/main" val="7018490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6DBE66D-9AB8-E7CE-8001-66A862AC0D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415820" y="1894115"/>
            <a:ext cx="115292" cy="3771687"/>
          </a:xfrm>
          <a:prstGeom prst="rect">
            <a:avLst/>
          </a:prstGeom>
        </p:spPr>
      </p:pic>
      <p:sp>
        <p:nvSpPr>
          <p:cNvPr id="5" name="Title 1">
            <a:extLst>
              <a:ext uri="{FF2B5EF4-FFF2-40B4-BE49-F238E27FC236}">
                <a16:creationId xmlns:a16="http://schemas.microsoft.com/office/drawing/2014/main" id="{C086E04F-E129-77B6-7B7A-B8D98D222F9F}"/>
              </a:ext>
            </a:extLst>
          </p:cNvPr>
          <p:cNvSpPr>
            <a:spLocks noGrp="1"/>
          </p:cNvSpPr>
          <p:nvPr>
            <p:ph type="title" idx="4294967295"/>
          </p:nvPr>
        </p:nvSpPr>
        <p:spPr>
          <a:xfrm>
            <a:off x="838200" y="265210"/>
            <a:ext cx="7826829" cy="805462"/>
          </a:xfrm>
          <a:prstGeom prst="rect">
            <a:avLst/>
          </a:prstGeom>
        </p:spPr>
        <p:txBody>
          <a:bodyPr/>
          <a:lstStyle/>
          <a:p>
            <a:r>
              <a:rPr lang="en-US" b="1" dirty="0">
                <a:latin typeface="Lato" panose="020F0502020204030203" pitchFamily="34" charset="77"/>
              </a:rPr>
              <a:t>Notes retrieval </a:t>
            </a:r>
          </a:p>
        </p:txBody>
      </p:sp>
      <p:pic>
        <p:nvPicPr>
          <p:cNvPr id="7" name="Picture 6">
            <a:extLst>
              <a:ext uri="{FF2B5EF4-FFF2-40B4-BE49-F238E27FC236}">
                <a16:creationId xmlns:a16="http://schemas.microsoft.com/office/drawing/2014/main" id="{8CF4CC68-6754-91B3-B30B-EA4B9E647F2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4310" y="1486012"/>
            <a:ext cx="10026309" cy="3879371"/>
          </a:xfrm>
          <a:prstGeom prst="rect">
            <a:avLst/>
          </a:prstGeom>
        </p:spPr>
      </p:pic>
    </p:spTree>
    <p:extLst>
      <p:ext uri="{BB962C8B-B14F-4D97-AF65-F5344CB8AC3E}">
        <p14:creationId xmlns:p14="http://schemas.microsoft.com/office/powerpoint/2010/main" val="21852311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1E3AC0B4-7C39-B498-9E55-C36231CF32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68961" y="1141038"/>
            <a:ext cx="6254078" cy="4575924"/>
          </a:xfrm>
          <a:prstGeom prst="rect">
            <a:avLst/>
          </a:prstGeom>
        </p:spPr>
      </p:pic>
      <p:sp>
        <p:nvSpPr>
          <p:cNvPr id="23" name="Title 1">
            <a:extLst>
              <a:ext uri="{FF2B5EF4-FFF2-40B4-BE49-F238E27FC236}">
                <a16:creationId xmlns:a16="http://schemas.microsoft.com/office/drawing/2014/main" id="{B49B8C21-D387-EEC0-4CA2-453E3E9EEC97}"/>
              </a:ext>
            </a:extLst>
          </p:cNvPr>
          <p:cNvSpPr>
            <a:spLocks noGrp="1"/>
          </p:cNvSpPr>
          <p:nvPr>
            <p:ph type="title" idx="4294967295"/>
          </p:nvPr>
        </p:nvSpPr>
        <p:spPr>
          <a:xfrm>
            <a:off x="529771" y="279890"/>
            <a:ext cx="9916886" cy="805462"/>
          </a:xfrm>
          <a:prstGeom prst="rect">
            <a:avLst/>
          </a:prstGeom>
        </p:spPr>
        <p:txBody>
          <a:bodyPr/>
          <a:lstStyle/>
          <a:p>
            <a:r>
              <a:rPr lang="en-US" sz="3800" b="1" dirty="0">
                <a:latin typeface="Lato" panose="020F0502020204030203" pitchFamily="34" charset="77"/>
              </a:rPr>
              <a:t>Heterogeneity limits rule-based extraction</a:t>
            </a:r>
          </a:p>
        </p:txBody>
      </p:sp>
    </p:spTree>
    <p:extLst>
      <p:ext uri="{BB962C8B-B14F-4D97-AF65-F5344CB8AC3E}">
        <p14:creationId xmlns:p14="http://schemas.microsoft.com/office/powerpoint/2010/main" val="23459965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6c06f602-366a-4030-9e97-a8a511b6569d" xsi:nil="true"/>
    <lcf76f155ced4ddcb4097134ff3c332f xmlns="65d1ac89-5c17-4655-b95b-97052f01085c">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52DBB7BE7AED948A517D23F6EFBD770" ma:contentTypeVersion="21" ma:contentTypeDescription="Create a new document." ma:contentTypeScope="" ma:versionID="f53d2f5235a3ac417398615a417237cd">
  <xsd:schema xmlns:xsd="http://www.w3.org/2001/XMLSchema" xmlns:xs="http://www.w3.org/2001/XMLSchema" xmlns:p="http://schemas.microsoft.com/office/2006/metadata/properties" xmlns:ns1="http://schemas.microsoft.com/sharepoint/v3" xmlns:ns2="65d1ac89-5c17-4655-b95b-97052f01085c" xmlns:ns3="6c06f602-366a-4030-9e97-a8a511b6569d" targetNamespace="http://schemas.microsoft.com/office/2006/metadata/properties" ma:root="true" ma:fieldsID="94914451d52c98bbb33dcef30d8b1111" ns1:_="" ns2:_="" ns3:_="">
    <xsd:import namespace="http://schemas.microsoft.com/sharepoint/v3"/>
    <xsd:import namespace="65d1ac89-5c17-4655-b95b-97052f01085c"/>
    <xsd:import namespace="6c06f602-366a-4030-9e97-a8a511b6569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1:_ip_UnifiedCompliancePolicyProperties" minOccurs="0"/>
                <xsd:element ref="ns1:_ip_UnifiedCompliancePolicyUIAc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5d1ac89-5c17-4655-b95b-97052f01085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18df1570-fbaf-44d5-9ac1-976b90e19f97"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c06f602-366a-4030-9e97-a8a511b6569d"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6d9b74f4-d4f4-41c4-b684-30cdf1d092d3}" ma:internalName="TaxCatchAll" ma:showField="CatchAllData" ma:web="6c06f602-366a-4030-9e97-a8a511b6569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DF005AE-B43D-4A10-988D-8FEFC697DAA4}">
  <ds:schemaRefs>
    <ds:schemaRef ds:uri="http://purl.org/dc/elements/1.1/"/>
    <ds:schemaRef ds:uri="http://schemas.microsoft.com/sharepoint/v3"/>
    <ds:schemaRef ds:uri="http://www.w3.org/XML/1998/namespace"/>
    <ds:schemaRef ds:uri="65d1ac89-5c17-4655-b95b-97052f01085c"/>
    <ds:schemaRef ds:uri="http://schemas.microsoft.com/office/2006/metadata/properties"/>
    <ds:schemaRef ds:uri="http://schemas.microsoft.com/office/2006/documentManagement/types"/>
    <ds:schemaRef ds:uri="6c06f602-366a-4030-9e97-a8a511b6569d"/>
    <ds:schemaRef ds:uri="http://purl.org/dc/terms/"/>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0163720C-D546-40CF-A026-0611885E13CD}">
  <ds:schemaRefs>
    <ds:schemaRef ds:uri="http://schemas.microsoft.com/sharepoint/v3/contenttype/forms"/>
  </ds:schemaRefs>
</ds:datastoreItem>
</file>

<file path=customXml/itemProps3.xml><?xml version="1.0" encoding="utf-8"?>
<ds:datastoreItem xmlns:ds="http://schemas.openxmlformats.org/officeDocument/2006/customXml" ds:itemID="{288A259D-5182-436B-B814-CBE2FF1E1985}">
  <ds:schemaRefs>
    <ds:schemaRef ds:uri="65d1ac89-5c17-4655-b95b-97052f01085c"/>
    <ds:schemaRef ds:uri="6c06f602-366a-4030-9e97-a8a511b6569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2206</TotalTime>
  <Words>800</Words>
  <Application>Microsoft Office PowerPoint</Application>
  <PresentationFormat>Widescreen</PresentationFormat>
  <Paragraphs>114</Paragraphs>
  <Slides>21</Slides>
  <Notes>16</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PowerPoint Presentation</vt:lpstr>
      <vt:lpstr>Development and Validation of an LLM-Based Pipeline for Transcranial Doppler Interpretation in Pediatric Sickle Cell Disease Session Code: TRI24</vt:lpstr>
      <vt:lpstr>Disclosure of Relevant Financial Relationships</vt:lpstr>
      <vt:lpstr>Learning Objectives</vt:lpstr>
      <vt:lpstr>TCD identifies stroke risk, but data are unstructured</vt:lpstr>
      <vt:lpstr>PEDSnet</vt:lpstr>
      <vt:lpstr>Objective</vt:lpstr>
      <vt:lpstr>Notes retrieval </vt:lpstr>
      <vt:lpstr>Heterogeneity limits rule-based extraction</vt:lpstr>
      <vt:lpstr>PowerPoint Presentation</vt:lpstr>
      <vt:lpstr>PowerPoint Presentation</vt:lpstr>
      <vt:lpstr>PowerPoint Presentation</vt:lpstr>
      <vt:lpstr>PowerPoint Presentation</vt:lpstr>
      <vt:lpstr>Extraction and Validation</vt:lpstr>
      <vt:lpstr>Two-step pipeline: extract → classify</vt:lpstr>
      <vt:lpstr>Evaluation Framework</vt:lpstr>
      <vt:lpstr>LLMs achieved high extraction accuracy</vt:lpstr>
      <vt:lpstr>Outcome classification showed strong performance</vt:lpstr>
      <vt:lpstr>Scalable and reusable pipeline for production deployment</vt:lpstr>
      <vt:lpstr>Conclusions and Future Directions</vt:lpstr>
      <vt:lpstr>Acknowledgements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Jasen Zubcevik</dc:creator>
  <cp:lastModifiedBy>Master, Sahal</cp:lastModifiedBy>
  <cp:revision>38</cp:revision>
  <dcterms:created xsi:type="dcterms:W3CDTF">2026-03-09T16:10:25Z</dcterms:created>
  <dcterms:modified xsi:type="dcterms:W3CDTF">2026-06-03T15:22:14Z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0x010100C52DBB7BE7AED948A517D23F6EFBD770</vt:lpwstr>
  </property>
  <property fmtid="{D5CDD505-2E9C-101B-9397-08002B2CF9AE}" pid="3" name="MediaServiceImageTags">
    <vt:lpwstr/>
  </property>
</Properties>
</file>